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41"/>
  </p:notesMasterIdLst>
  <p:sldIdLst>
    <p:sldId id="256" r:id="rId2"/>
    <p:sldId id="260" r:id="rId3"/>
    <p:sldId id="257" r:id="rId4"/>
    <p:sldId id="258" r:id="rId5"/>
    <p:sldId id="259" r:id="rId6"/>
    <p:sldId id="261" r:id="rId7"/>
    <p:sldId id="262" r:id="rId8"/>
    <p:sldId id="271" r:id="rId9"/>
    <p:sldId id="265" r:id="rId10"/>
    <p:sldId id="272" r:id="rId11"/>
    <p:sldId id="263" r:id="rId12"/>
    <p:sldId id="278" r:id="rId13"/>
    <p:sldId id="276" r:id="rId14"/>
    <p:sldId id="277" r:id="rId15"/>
    <p:sldId id="266" r:id="rId16"/>
    <p:sldId id="273" r:id="rId17"/>
    <p:sldId id="267" r:id="rId18"/>
    <p:sldId id="274" r:id="rId19"/>
    <p:sldId id="268" r:id="rId20"/>
    <p:sldId id="275" r:id="rId21"/>
    <p:sldId id="296" r:id="rId22"/>
    <p:sldId id="269"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4" r:id="rId37"/>
    <p:sldId id="295" r:id="rId38"/>
    <p:sldId id="293" r:id="rId39"/>
    <p:sldId id="292"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434" autoAdjust="0"/>
  </p:normalViewPr>
  <p:slideViewPr>
    <p:cSldViewPr snapToGrid="0">
      <p:cViewPr varScale="1">
        <p:scale>
          <a:sx n="69" d="100"/>
          <a:sy n="69" d="100"/>
        </p:scale>
        <p:origin x="-73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EAE74-3CD9-449C-AA09-43CC507C9752}" type="datetimeFigureOut">
              <a:rPr lang="tr-TR" smtClean="0"/>
              <a:pPr/>
              <a:t>07.12.2015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14BF-5B6B-4A7E-8B6D-3CF51EEDECD9}" type="slidenum">
              <a:rPr lang="tr-TR" smtClean="0"/>
              <a:pPr/>
              <a:t>‹#›</a:t>
            </a:fld>
            <a:endParaRPr lang="tr-TR"/>
          </a:p>
        </p:txBody>
      </p:sp>
    </p:spTree>
    <p:extLst>
      <p:ext uri="{BB962C8B-B14F-4D97-AF65-F5344CB8AC3E}">
        <p14:creationId xmlns:p14="http://schemas.microsoft.com/office/powerpoint/2010/main" xmlns="" val="335922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E1214BF-5B6B-4A7E-8B6D-3CF51EEDECD9}" type="slidenum">
              <a:rPr lang="tr-TR" smtClean="0"/>
              <a:pPr/>
              <a:t>4</a:t>
            </a:fld>
            <a:endParaRPr lang="tr-TR"/>
          </a:p>
        </p:txBody>
      </p:sp>
    </p:spTree>
    <p:extLst>
      <p:ext uri="{BB962C8B-B14F-4D97-AF65-F5344CB8AC3E}">
        <p14:creationId xmlns:p14="http://schemas.microsoft.com/office/powerpoint/2010/main" xmlns="" val="333209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0DD082FB-F809-4B46-AB26-2D051ACA9DC6}"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dirty="0"/>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330803980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FC6E1C5F-35E0-45E0-B873-5E3EF1142745}"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245233492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B2DEF21-BE6E-4EFB-A42E-7026B3B37AFF}"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2139999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2B98D37F-208F-432A-8BAD-E9F1C58CD1C8}"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38599703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D43C0AE9-0B40-4129-AE16-7D2A19C69B95}"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5157659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78A4AA9E-FE5A-46F9-A605-57AC6B0FD09E}"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86957083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25865FC8-1CF9-4631-8557-B36C9B873584}"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67073191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84E480F-B987-4634-9C5B-C5975AC56209}"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2890394654"/>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77334" y="6396299"/>
            <a:ext cx="8254998" cy="365125"/>
          </a:xfrm>
        </p:spPr>
        <p:style>
          <a:lnRef idx="0">
            <a:scrgbClr r="0" g="0" b="0"/>
          </a:lnRef>
          <a:fillRef idx="1001">
            <a:schemeClr val="lt1"/>
          </a:fillRef>
          <a:effectRef idx="0">
            <a:scrgbClr r="0" g="0" b="0"/>
          </a:effectRef>
          <a:fontRef idx="major"/>
        </p:style>
        <p:txBody>
          <a:bodyPr/>
          <a:lstStyle>
            <a:lvl1pPr algn="ctr">
              <a:defRPr sz="2400"/>
            </a:lvl1pPr>
          </a:lstStyle>
          <a:p>
            <a:r>
              <a:rPr lang="tr-TR" smtClean="0"/>
              <a:t>www.eba.gov.tr</a:t>
            </a:r>
            <a:endParaRPr lang="tr-TR" dirty="0"/>
          </a:p>
        </p:txBody>
      </p:sp>
      <p:sp>
        <p:nvSpPr>
          <p:cNvPr id="2" name="Title 1"/>
          <p:cNvSpPr>
            <a:spLocks noGrp="1"/>
          </p:cNvSpPr>
          <p:nvPr>
            <p:ph type="title"/>
          </p:nvPr>
        </p:nvSpPr>
        <p:spPr/>
        <p:txBody>
          <a:bodyPr>
            <a:normAutofit/>
          </a:bodyPr>
          <a:lstStyle>
            <a:lvl1pPr>
              <a:defRPr sz="3600"/>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xmlns="" val="114379897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918820E3-E2AB-4B99-B131-347331E61D8E}" type="datetime1">
              <a:rPr lang="tr-TR" smtClean="0"/>
              <a:pPr/>
              <a:t>07.12.2015</a:t>
            </a:fld>
            <a:endParaRPr lang="tr-TR"/>
          </a:p>
        </p:txBody>
      </p:sp>
      <p:sp>
        <p:nvSpPr>
          <p:cNvPr id="5" name="Footer Placeholder 4"/>
          <p:cNvSpPr>
            <a:spLocks noGrp="1"/>
          </p:cNvSpPr>
          <p:nvPr>
            <p:ph type="ftr" sz="quarter" idx="11"/>
          </p:nvPr>
        </p:nvSpPr>
        <p:spPr/>
        <p:txBody>
          <a:bodyPr/>
          <a:lstStyle/>
          <a:p>
            <a:r>
              <a:rPr lang="tr-TR" smtClean="0"/>
              <a:t>www.eba.gov.tr</a:t>
            </a:r>
            <a:endParaRPr lang="tr-TR"/>
          </a:p>
        </p:txBody>
      </p:sp>
      <p:sp>
        <p:nvSpPr>
          <p:cNvPr id="6" name="Slide Number Placeholder 5"/>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133893250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F97B9ADC-E394-4742-8F23-4902E9CDF767}" type="datetime1">
              <a:rPr lang="tr-TR" smtClean="0"/>
              <a:pPr/>
              <a:t>07.12.2015</a:t>
            </a:fld>
            <a:endParaRPr lang="tr-TR"/>
          </a:p>
        </p:txBody>
      </p:sp>
      <p:sp>
        <p:nvSpPr>
          <p:cNvPr id="6" name="Footer Placeholder 5"/>
          <p:cNvSpPr>
            <a:spLocks noGrp="1"/>
          </p:cNvSpPr>
          <p:nvPr>
            <p:ph type="ftr" sz="quarter" idx="11"/>
          </p:nvPr>
        </p:nvSpPr>
        <p:spPr/>
        <p:txBody>
          <a:bodyPr/>
          <a:lstStyle/>
          <a:p>
            <a:r>
              <a:rPr lang="tr-TR" smtClean="0"/>
              <a:t>www.eba.gov.tr</a:t>
            </a:r>
            <a:endParaRPr lang="tr-TR"/>
          </a:p>
        </p:txBody>
      </p:sp>
      <p:sp>
        <p:nvSpPr>
          <p:cNvPr id="7" name="Slide Number Placeholder 6"/>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171882188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DE9BF7BD-8D93-48D1-9E3A-E6183D7C37BD}" type="datetime1">
              <a:rPr lang="tr-TR" smtClean="0"/>
              <a:pPr/>
              <a:t>07.12.2015</a:t>
            </a:fld>
            <a:endParaRPr lang="tr-TR"/>
          </a:p>
        </p:txBody>
      </p:sp>
      <p:sp>
        <p:nvSpPr>
          <p:cNvPr id="8" name="Footer Placeholder 7"/>
          <p:cNvSpPr>
            <a:spLocks noGrp="1"/>
          </p:cNvSpPr>
          <p:nvPr>
            <p:ph type="ftr" sz="quarter" idx="11"/>
          </p:nvPr>
        </p:nvSpPr>
        <p:spPr/>
        <p:txBody>
          <a:bodyPr/>
          <a:lstStyle/>
          <a:p>
            <a:r>
              <a:rPr lang="tr-TR" smtClean="0"/>
              <a:t>www.eba.gov.tr</a:t>
            </a:r>
            <a:endParaRPr lang="tr-TR"/>
          </a:p>
        </p:txBody>
      </p:sp>
      <p:sp>
        <p:nvSpPr>
          <p:cNvPr id="9" name="Slide Number Placeholder 8"/>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382385724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FDDE08E9-058A-45C8-8342-AF2EDAABAA7E}" type="datetime1">
              <a:rPr lang="tr-TR" smtClean="0"/>
              <a:pPr/>
              <a:t>07.12.2015</a:t>
            </a:fld>
            <a:endParaRPr lang="tr-TR"/>
          </a:p>
        </p:txBody>
      </p:sp>
      <p:sp>
        <p:nvSpPr>
          <p:cNvPr id="4" name="Footer Placeholder 3"/>
          <p:cNvSpPr>
            <a:spLocks noGrp="1"/>
          </p:cNvSpPr>
          <p:nvPr>
            <p:ph type="ftr" sz="quarter" idx="11"/>
          </p:nvPr>
        </p:nvSpPr>
        <p:spPr/>
        <p:txBody>
          <a:bodyPr/>
          <a:lstStyle/>
          <a:p>
            <a:r>
              <a:rPr lang="tr-TR" smtClean="0"/>
              <a:t>www.eba.gov.tr</a:t>
            </a:r>
            <a:endParaRPr lang="tr-TR"/>
          </a:p>
        </p:txBody>
      </p:sp>
      <p:sp>
        <p:nvSpPr>
          <p:cNvPr id="5" name="Slide Number Placeholder 4"/>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416103318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943EC8BA-C561-4777-879D-E12724EDC351}" type="datetime1">
              <a:rPr lang="tr-TR" smtClean="0"/>
              <a:pPr/>
              <a:t>07.12.2015</a:t>
            </a:fld>
            <a:endParaRPr lang="tr-TR"/>
          </a:p>
        </p:txBody>
      </p:sp>
      <p:sp>
        <p:nvSpPr>
          <p:cNvPr id="3" name="Footer Placeholder 2"/>
          <p:cNvSpPr>
            <a:spLocks noGrp="1"/>
          </p:cNvSpPr>
          <p:nvPr>
            <p:ph type="ftr" sz="quarter" idx="11"/>
          </p:nvPr>
        </p:nvSpPr>
        <p:spPr/>
        <p:txBody>
          <a:bodyPr/>
          <a:lstStyle/>
          <a:p>
            <a:r>
              <a:rPr lang="tr-TR" smtClean="0"/>
              <a:t>www.eba.gov.tr</a:t>
            </a:r>
            <a:endParaRPr lang="tr-TR"/>
          </a:p>
        </p:txBody>
      </p:sp>
      <p:sp>
        <p:nvSpPr>
          <p:cNvPr id="4" name="Slide Number Placeholder 3"/>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403604229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91D1A0F-B971-4A4A-AA6F-38985E1E5884}" type="datetime1">
              <a:rPr lang="tr-TR" smtClean="0"/>
              <a:pPr/>
              <a:t>07.12.2015</a:t>
            </a:fld>
            <a:endParaRPr lang="tr-TR"/>
          </a:p>
        </p:txBody>
      </p:sp>
      <p:sp>
        <p:nvSpPr>
          <p:cNvPr id="6" name="Footer Placeholder 5"/>
          <p:cNvSpPr>
            <a:spLocks noGrp="1"/>
          </p:cNvSpPr>
          <p:nvPr>
            <p:ph type="ftr" sz="quarter" idx="11"/>
          </p:nvPr>
        </p:nvSpPr>
        <p:spPr/>
        <p:txBody>
          <a:bodyPr/>
          <a:lstStyle/>
          <a:p>
            <a:r>
              <a:rPr lang="tr-TR" smtClean="0"/>
              <a:t>www.eba.gov.tr</a:t>
            </a:r>
            <a:endParaRPr lang="tr-TR"/>
          </a:p>
        </p:txBody>
      </p:sp>
      <p:sp>
        <p:nvSpPr>
          <p:cNvPr id="7" name="Slide Number Placeholder 6"/>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35905141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DCC9E421-0723-4E8F-B50A-F2751CC9270C}" type="datetime1">
              <a:rPr lang="tr-TR" smtClean="0"/>
              <a:pPr/>
              <a:t>07.12.2015</a:t>
            </a:fld>
            <a:endParaRPr lang="tr-TR"/>
          </a:p>
        </p:txBody>
      </p:sp>
      <p:sp>
        <p:nvSpPr>
          <p:cNvPr id="6" name="Footer Placeholder 5"/>
          <p:cNvSpPr>
            <a:spLocks noGrp="1"/>
          </p:cNvSpPr>
          <p:nvPr>
            <p:ph type="ftr" sz="quarter" idx="11"/>
          </p:nvPr>
        </p:nvSpPr>
        <p:spPr/>
        <p:txBody>
          <a:bodyPr/>
          <a:lstStyle/>
          <a:p>
            <a:r>
              <a:rPr lang="tr-TR" smtClean="0"/>
              <a:t>www.eba.gov.tr</a:t>
            </a:r>
            <a:endParaRPr lang="tr-TR"/>
          </a:p>
        </p:txBody>
      </p:sp>
      <p:sp>
        <p:nvSpPr>
          <p:cNvPr id="7" name="Slide Number Placeholder 6"/>
          <p:cNvSpPr>
            <a:spLocks noGrp="1"/>
          </p:cNvSpPr>
          <p:nvPr>
            <p:ph type="sldNum" sz="quarter" idx="12"/>
          </p:nvPr>
        </p:nvSpPr>
        <p:spPr/>
        <p:txBody>
          <a:bodyPr/>
          <a:lstStyle/>
          <a:p>
            <a:fld id="{241A32C2-EFE2-421F-969B-DD6C519DBBA3}" type="slidenum">
              <a:rPr lang="tr-TR" smtClean="0"/>
              <a:pPr/>
              <a:t>‹#›</a:t>
            </a:fld>
            <a:endParaRPr lang="tr-TR"/>
          </a:p>
        </p:txBody>
      </p:sp>
    </p:spTree>
    <p:extLst>
      <p:ext uri="{BB962C8B-B14F-4D97-AF65-F5344CB8AC3E}">
        <p14:creationId xmlns:p14="http://schemas.microsoft.com/office/powerpoint/2010/main" xmlns="" val="255928769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Footer Placeholder 4"/>
          <p:cNvSpPr>
            <a:spLocks noGrp="1"/>
          </p:cNvSpPr>
          <p:nvPr>
            <p:ph type="ftr" sz="quarter" idx="3"/>
          </p:nvPr>
        </p:nvSpPr>
        <p:spPr>
          <a:xfrm>
            <a:off x="448734" y="6434399"/>
            <a:ext cx="8254998" cy="365125"/>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3200" b="1">
                <a:solidFill>
                  <a:schemeClr val="accent1">
                    <a:lumMod val="75000"/>
                  </a:schemeClr>
                </a:solidFill>
              </a:defRPr>
            </a:lvl1pPr>
          </a:lstStyle>
          <a:p>
            <a:r>
              <a:rPr lang="tr-TR" dirty="0" smtClean="0"/>
              <a:t>www.eba.gov.tr</a:t>
            </a:r>
            <a:endParaRPr lang="tr-T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1A32C2-EFE2-421F-969B-DD6C519DBBA3}" type="slidenum">
              <a:rPr lang="tr-TR" smtClean="0"/>
              <a:pPr/>
              <a:t>‹#›</a:t>
            </a:fld>
            <a:endParaRPr lang="tr-TR"/>
          </a:p>
        </p:txBody>
      </p:sp>
      <p:pic>
        <p:nvPicPr>
          <p:cNvPr id="18" name="Resim 17"/>
          <p:cNvPicPr>
            <a:picLocks noChangeAspect="1"/>
          </p:cNvPicPr>
          <p:nvPr userDrawn="1"/>
        </p:nvPicPr>
        <p:blipFill rotWithShape="1">
          <a:blip r:embed="rId18">
            <a:extLst>
              <a:ext uri="{28A0092B-C50C-407E-A947-70E740481C1C}">
                <a14:useLocalDpi xmlns:a14="http://schemas.microsoft.com/office/drawing/2010/main" xmlns="" val="0"/>
              </a:ext>
            </a:extLst>
          </a:blip>
          <a:srcRect t="15471" b="23592"/>
          <a:stretch/>
        </p:blipFill>
        <p:spPr>
          <a:xfrm>
            <a:off x="9639954" y="-215901"/>
            <a:ext cx="2438400" cy="1955801"/>
          </a:xfrm>
          <a:prstGeom prst="rect">
            <a:avLst/>
          </a:prstGeom>
        </p:spPr>
      </p:pic>
      <p:pic>
        <p:nvPicPr>
          <p:cNvPr id="19" name="Resim 18"/>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10217678" y="5011104"/>
            <a:ext cx="1879600" cy="1804958"/>
          </a:xfrm>
          <a:prstGeom prst="ellipse">
            <a:avLst/>
          </a:prstGeom>
        </p:spPr>
      </p:pic>
    </p:spTree>
    <p:extLst>
      <p:ext uri="{BB962C8B-B14F-4D97-AF65-F5344CB8AC3E}">
        <p14:creationId xmlns:p14="http://schemas.microsoft.com/office/powerpoint/2010/main" xmlns="" val="26940595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hf sldNum="0" hdr="0" dt="0"/>
  <p:txStyles>
    <p:titleStyle>
      <a:lvl1pPr algn="l" defTabSz="457200" rtl="0" eaLnBrk="1" latinLnBrk="0" hangingPunct="1">
        <a:spcBef>
          <a:spcPct val="0"/>
        </a:spcBef>
        <a:buNone/>
        <a:defRPr sz="4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5553" y="-382138"/>
            <a:ext cx="12906233" cy="712349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7582" y="4797331"/>
            <a:ext cx="2024418" cy="1944026"/>
          </a:xfrm>
          <a:prstGeom prst="ellipse">
            <a:avLst/>
          </a:prstGeom>
        </p:spPr>
      </p:pic>
    </p:spTree>
    <p:extLst>
      <p:ext uri="{BB962C8B-B14F-4D97-AF65-F5344CB8AC3E}">
        <p14:creationId xmlns:p14="http://schemas.microsoft.com/office/powerpoint/2010/main" xmlns="" val="11477461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pic>
        <p:nvPicPr>
          <p:cNvPr id="3" name="Resim 2"/>
          <p:cNvPicPr>
            <a:picLocks noChangeAspect="1"/>
          </p:cNvPicPr>
          <p:nvPr/>
        </p:nvPicPr>
        <p:blipFill>
          <a:blip r:embed="rId2"/>
          <a:stretch>
            <a:fillRect/>
          </a:stretch>
        </p:blipFill>
        <p:spPr>
          <a:xfrm>
            <a:off x="0" y="0"/>
            <a:ext cx="9279808" cy="6858000"/>
          </a:xfrm>
          <a:prstGeom prst="rect">
            <a:avLst/>
          </a:prstGeom>
        </p:spPr>
      </p:pic>
    </p:spTree>
    <p:extLst>
      <p:ext uri="{BB962C8B-B14F-4D97-AF65-F5344CB8AC3E}">
        <p14:creationId xmlns:p14="http://schemas.microsoft.com/office/powerpoint/2010/main" xmlns="" val="14855561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861332"/>
            <a:ext cx="8596668" cy="4717529"/>
          </a:xfrm>
        </p:spPr>
        <p:txBody>
          <a:bodyPr>
            <a:normAutofit/>
          </a:bodyPr>
          <a:lstStyle/>
          <a:p>
            <a:pPr marL="0" indent="0">
              <a:lnSpc>
                <a:spcPct val="150000"/>
              </a:lnSpc>
              <a:buNone/>
            </a:pPr>
            <a:r>
              <a:rPr lang="tr-TR" sz="2400" dirty="0" smtClean="0"/>
              <a:t>Derslerde kullanabileceğimiz :</a:t>
            </a:r>
          </a:p>
          <a:p>
            <a:pPr>
              <a:lnSpc>
                <a:spcPct val="150000"/>
              </a:lnSpc>
            </a:pPr>
            <a:r>
              <a:rPr lang="tr-TR" sz="2400" dirty="0" smtClean="0"/>
              <a:t>içeriklerin, </a:t>
            </a:r>
          </a:p>
          <a:p>
            <a:pPr>
              <a:lnSpc>
                <a:spcPct val="150000"/>
              </a:lnSpc>
            </a:pPr>
            <a:r>
              <a:rPr lang="tr-TR" sz="2400" dirty="0" smtClean="0"/>
              <a:t>Oyunların,</a:t>
            </a:r>
          </a:p>
          <a:p>
            <a:pPr>
              <a:lnSpc>
                <a:spcPct val="150000"/>
              </a:lnSpc>
            </a:pPr>
            <a:r>
              <a:rPr lang="tr-TR" sz="2400" dirty="0" smtClean="0"/>
              <a:t>Bilgisayar uygulamalarının, </a:t>
            </a:r>
          </a:p>
          <a:p>
            <a:pPr>
              <a:lnSpc>
                <a:spcPct val="150000"/>
              </a:lnSpc>
            </a:pPr>
            <a:r>
              <a:rPr lang="tr-TR" sz="2400" dirty="0" smtClean="0"/>
              <a:t>Test örneklerinin,</a:t>
            </a:r>
          </a:p>
          <a:p>
            <a:pPr>
              <a:lnSpc>
                <a:spcPct val="150000"/>
              </a:lnSpc>
            </a:pPr>
            <a:r>
              <a:rPr lang="tr-TR" sz="2400" dirty="0" smtClean="0"/>
              <a:t>Sözlüklerin</a:t>
            </a:r>
            <a:endParaRPr lang="tr-TR" sz="2400" dirty="0"/>
          </a:p>
          <a:p>
            <a:pPr marL="0" indent="0">
              <a:lnSpc>
                <a:spcPct val="150000"/>
              </a:lnSpc>
              <a:buNone/>
            </a:pPr>
            <a:r>
              <a:rPr lang="tr-TR" sz="2400" dirty="0" smtClean="0"/>
              <a:t>	 	Bulunduğu modüldür.</a:t>
            </a:r>
          </a:p>
        </p:txBody>
      </p:sp>
      <p:sp>
        <p:nvSpPr>
          <p:cNvPr id="4" name="Altbilgi Yer Tutucusu 3"/>
          <p:cNvSpPr>
            <a:spLocks noGrp="1"/>
          </p:cNvSpPr>
          <p:nvPr>
            <p:ph type="ftr" sz="quarter" idx="11"/>
          </p:nvPr>
        </p:nvSpPr>
        <p:spPr/>
        <p:txBody>
          <a:bodyPr/>
          <a:lstStyle/>
          <a:p>
            <a:r>
              <a:rPr lang="tr-TR" dirty="0" smtClean="0"/>
              <a:t>www.eba.gov.tr</a:t>
            </a:r>
            <a:endParaRPr lang="tr-TR" dirty="0"/>
          </a:p>
        </p:txBody>
      </p:sp>
      <p:pic>
        <p:nvPicPr>
          <p:cNvPr id="2" name="Resim 1"/>
          <p:cNvPicPr>
            <a:picLocks noChangeAspect="1"/>
          </p:cNvPicPr>
          <p:nvPr/>
        </p:nvPicPr>
        <p:blipFill>
          <a:blip r:embed="rId2"/>
          <a:stretch>
            <a:fillRect/>
          </a:stretch>
        </p:blipFill>
        <p:spPr>
          <a:xfrm>
            <a:off x="457413" y="0"/>
            <a:ext cx="8816589" cy="1743075"/>
          </a:xfrm>
          <a:prstGeom prst="rect">
            <a:avLst/>
          </a:prstGeom>
        </p:spPr>
      </p:pic>
    </p:spTree>
    <p:extLst>
      <p:ext uri="{BB962C8B-B14F-4D97-AF65-F5344CB8AC3E}">
        <p14:creationId xmlns:p14="http://schemas.microsoft.com/office/powerpoint/2010/main" xmlns="" val="32750118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9376012" cy="6858000"/>
          </a:xfrm>
          <a:prstGeom prst="rect">
            <a:avLst/>
          </a:prstGeom>
        </p:spPr>
      </p:pic>
    </p:spTree>
    <p:extLst>
      <p:ext uri="{BB962C8B-B14F-4D97-AF65-F5344CB8AC3E}">
        <p14:creationId xmlns:p14="http://schemas.microsoft.com/office/powerpoint/2010/main" xmlns="" val="37011782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498356" y="1870384"/>
            <a:ext cx="8698678" cy="4708477"/>
          </a:xfrm>
        </p:spPr>
        <p:txBody>
          <a:bodyPr>
            <a:normAutofit fontScale="92500" lnSpcReduction="10000"/>
          </a:bodyPr>
          <a:lstStyle/>
          <a:p>
            <a:pPr marL="0" indent="0">
              <a:buNone/>
            </a:pPr>
            <a:r>
              <a:rPr lang="tr-TR" sz="2400" dirty="0" smtClean="0"/>
              <a:t>Ülkemizin dört bir yanında görev alan öğretmenlerin göndermiş olduğu;</a:t>
            </a:r>
          </a:p>
          <a:p>
            <a:r>
              <a:rPr lang="tr-TR" sz="2400" dirty="0" smtClean="0"/>
              <a:t>Ders sunuları</a:t>
            </a:r>
          </a:p>
          <a:p>
            <a:r>
              <a:rPr lang="tr-TR" sz="2400" dirty="0" smtClean="0"/>
              <a:t>Sınavlar </a:t>
            </a:r>
          </a:p>
          <a:p>
            <a:r>
              <a:rPr lang="tr-TR" sz="2400" dirty="0" smtClean="0"/>
              <a:t>Projeler</a:t>
            </a:r>
          </a:p>
          <a:p>
            <a:r>
              <a:rPr lang="tr-TR" sz="2400" dirty="0" smtClean="0"/>
              <a:t>Çalışma yaprakları</a:t>
            </a:r>
          </a:p>
          <a:p>
            <a:r>
              <a:rPr lang="tr-TR" sz="2400" dirty="0" smtClean="0"/>
              <a:t>Ders Notları </a:t>
            </a:r>
          </a:p>
          <a:p>
            <a:r>
              <a:rPr lang="tr-TR" sz="2400" dirty="0" smtClean="0"/>
              <a:t>Rehberlik Dokümanları </a:t>
            </a:r>
          </a:p>
          <a:p>
            <a:r>
              <a:rPr lang="tr-TR" sz="2400" dirty="0" smtClean="0"/>
              <a:t>Kavram Haritaları</a:t>
            </a:r>
          </a:p>
          <a:p>
            <a:r>
              <a:rPr lang="tr-TR" sz="2400" dirty="0" smtClean="0"/>
              <a:t>Serbest Etkinlik Raporlarının bulunduğu modüldür.</a:t>
            </a:r>
          </a:p>
          <a:p>
            <a:pPr marL="0" indent="0">
              <a:buNone/>
            </a:pPr>
            <a:r>
              <a:rPr lang="tr-TR" sz="2400" dirty="0" smtClean="0"/>
              <a:t>	Buradan görebilir ve bilgisayarımıza indirip kullanabiliriz</a:t>
            </a:r>
            <a:r>
              <a:rPr lang="tr-TR" dirty="0" smtClean="0"/>
              <a:t>.</a:t>
            </a:r>
          </a:p>
          <a:p>
            <a:endParaRPr lang="tr-TR" dirty="0"/>
          </a:p>
        </p:txBody>
      </p:sp>
      <p:pic>
        <p:nvPicPr>
          <p:cNvPr id="3" name="Resim 2"/>
          <p:cNvPicPr>
            <a:picLocks noChangeAspect="1"/>
          </p:cNvPicPr>
          <p:nvPr/>
        </p:nvPicPr>
        <p:blipFill>
          <a:blip r:embed="rId2"/>
          <a:stretch>
            <a:fillRect/>
          </a:stretch>
        </p:blipFill>
        <p:spPr>
          <a:xfrm>
            <a:off x="498356" y="0"/>
            <a:ext cx="8836713" cy="1714500"/>
          </a:xfrm>
          <a:prstGeom prst="rect">
            <a:avLst/>
          </a:prstGeom>
        </p:spPr>
      </p:pic>
    </p:spTree>
    <p:extLst>
      <p:ext uri="{BB962C8B-B14F-4D97-AF65-F5344CB8AC3E}">
        <p14:creationId xmlns:p14="http://schemas.microsoft.com/office/powerpoint/2010/main" xmlns="" val="374999546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9274002" cy="6858000"/>
          </a:xfrm>
          <a:prstGeom prst="rect">
            <a:avLst/>
          </a:prstGeom>
        </p:spPr>
      </p:pic>
    </p:spTree>
    <p:extLst>
      <p:ext uri="{BB962C8B-B14F-4D97-AF65-F5344CB8AC3E}">
        <p14:creationId xmlns:p14="http://schemas.microsoft.com/office/powerpoint/2010/main" xmlns="" val="28855711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506499" y="1433773"/>
            <a:ext cx="8596668" cy="4844197"/>
          </a:xfrm>
        </p:spPr>
        <p:txBody>
          <a:bodyPr>
            <a:normAutofit/>
          </a:bodyPr>
          <a:lstStyle/>
          <a:p>
            <a:pPr>
              <a:lnSpc>
                <a:spcPct val="150000"/>
              </a:lnSpc>
            </a:pPr>
            <a:r>
              <a:rPr lang="tr-TR" dirty="0"/>
              <a:t>Eğitim Bilişim </a:t>
            </a:r>
            <a:r>
              <a:rPr lang="tr-TR" dirty="0" err="1"/>
              <a:t>Ağı’nın</a:t>
            </a:r>
            <a:r>
              <a:rPr lang="tr-TR" dirty="0"/>
              <a:t> video modülü derslerinizde gösterebileceğiniz eğitsel amaçlı videoları tek adreste bulabilmeniz için tasarlandı. </a:t>
            </a:r>
            <a:endParaRPr lang="tr-TR" dirty="0" smtClean="0"/>
          </a:p>
          <a:p>
            <a:pPr>
              <a:lnSpc>
                <a:spcPct val="150000"/>
              </a:lnSpc>
            </a:pPr>
            <a:r>
              <a:rPr lang="tr-TR" dirty="0" smtClean="0"/>
              <a:t>Ders </a:t>
            </a:r>
            <a:r>
              <a:rPr lang="tr-TR" dirty="0"/>
              <a:t>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endParaRPr lang="tr-TR" dirty="0" smtClean="0"/>
          </a:p>
          <a:p>
            <a:pPr>
              <a:lnSpc>
                <a:spcPct val="150000"/>
              </a:lnSpc>
            </a:pPr>
            <a:r>
              <a:rPr lang="tr-TR" dirty="0" smtClean="0"/>
              <a:t>Ayrıca </a:t>
            </a:r>
            <a:r>
              <a:rPr lang="tr-TR" dirty="0"/>
              <a:t>önemli günlerde izletebileceğiniz videolar, sosyal sorumluluk projeleri kapsamında yapılan videolar, derslerinizi daha da zenginleştirecek çeşitli belgeseller de burada…</a:t>
            </a:r>
          </a:p>
          <a:p>
            <a:pPr marL="0" indent="0">
              <a:buNone/>
            </a:pPr>
            <a:endParaRPr lang="tr-TR" dirty="0"/>
          </a:p>
        </p:txBody>
      </p:sp>
      <p:pic>
        <p:nvPicPr>
          <p:cNvPr id="3" name="Resim 2"/>
          <p:cNvPicPr>
            <a:picLocks noChangeAspect="1"/>
          </p:cNvPicPr>
          <p:nvPr/>
        </p:nvPicPr>
        <p:blipFill>
          <a:blip r:embed="rId2"/>
          <a:stretch>
            <a:fillRect/>
          </a:stretch>
        </p:blipFill>
        <p:spPr>
          <a:xfrm>
            <a:off x="506499" y="12237"/>
            <a:ext cx="8789206" cy="1270000"/>
          </a:xfrm>
          <a:prstGeom prst="rect">
            <a:avLst/>
          </a:prstGeom>
        </p:spPr>
      </p:pic>
    </p:spTree>
    <p:extLst>
      <p:ext uri="{BB962C8B-B14F-4D97-AF65-F5344CB8AC3E}">
        <p14:creationId xmlns:p14="http://schemas.microsoft.com/office/powerpoint/2010/main" xmlns="" val="9139349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1" y="-10320"/>
            <a:ext cx="9440757" cy="6868319"/>
          </a:xfrm>
          <a:prstGeom prst="rect">
            <a:avLst/>
          </a:prstGeom>
        </p:spPr>
      </p:pic>
    </p:spTree>
    <p:extLst>
      <p:ext uri="{BB962C8B-B14F-4D97-AF65-F5344CB8AC3E}">
        <p14:creationId xmlns:p14="http://schemas.microsoft.com/office/powerpoint/2010/main" xmlns="" val="14029557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677334" y="1405719"/>
            <a:ext cx="8596668" cy="4635643"/>
          </a:xfrm>
        </p:spPr>
        <p:txBody>
          <a:bodyPr/>
          <a:lstStyle/>
          <a:p>
            <a:pPr marL="0" indent="0">
              <a:buNone/>
            </a:pPr>
            <a:r>
              <a:rPr lang="tr-TR" dirty="0" smtClean="0"/>
              <a:t>Bu </a:t>
            </a:r>
            <a:r>
              <a:rPr lang="tr-TR" dirty="0"/>
              <a:t>modül sayesinde </a:t>
            </a:r>
            <a:endParaRPr lang="tr-TR" dirty="0" smtClean="0"/>
          </a:p>
          <a:p>
            <a:r>
              <a:rPr lang="tr-TR" sz="2000" dirty="0" smtClean="0"/>
              <a:t>ses </a:t>
            </a:r>
            <a:r>
              <a:rPr lang="tr-TR" sz="2000" dirty="0"/>
              <a:t>tabanlı ders destek, </a:t>
            </a:r>
            <a:endParaRPr lang="tr-TR" sz="2000" dirty="0" smtClean="0"/>
          </a:p>
          <a:p>
            <a:r>
              <a:rPr lang="tr-TR" sz="2000" dirty="0" smtClean="0"/>
              <a:t>kişisel </a:t>
            </a:r>
            <a:r>
              <a:rPr lang="tr-TR" sz="2000" dirty="0"/>
              <a:t>gelişim, </a:t>
            </a:r>
            <a:endParaRPr lang="tr-TR" sz="2000" dirty="0" smtClean="0"/>
          </a:p>
          <a:p>
            <a:r>
              <a:rPr lang="tr-TR" sz="2000" dirty="0" smtClean="0"/>
              <a:t>tarih </a:t>
            </a:r>
            <a:r>
              <a:rPr lang="tr-TR" sz="2000" dirty="0"/>
              <a:t>ve kültür programları, </a:t>
            </a:r>
            <a:endParaRPr lang="tr-TR" sz="2000" dirty="0" smtClean="0"/>
          </a:p>
          <a:p>
            <a:r>
              <a:rPr lang="tr-TR" sz="2000" dirty="0" smtClean="0"/>
              <a:t>sesli </a:t>
            </a:r>
            <a:r>
              <a:rPr lang="tr-TR" sz="2000" dirty="0"/>
              <a:t>kitaplar, </a:t>
            </a:r>
            <a:endParaRPr lang="tr-TR" sz="2000" dirty="0" smtClean="0"/>
          </a:p>
          <a:p>
            <a:r>
              <a:rPr lang="tr-TR" sz="2000" dirty="0" smtClean="0"/>
              <a:t>yabancı </a:t>
            </a:r>
            <a:r>
              <a:rPr lang="tr-TR" sz="2000" dirty="0"/>
              <a:t>dil dinleme </a:t>
            </a:r>
            <a:endParaRPr lang="tr-TR" sz="2000" dirty="0" smtClean="0"/>
          </a:p>
          <a:p>
            <a:r>
              <a:rPr lang="tr-TR" sz="2000" dirty="0" smtClean="0"/>
              <a:t>metinlerini </a:t>
            </a:r>
            <a:r>
              <a:rPr lang="tr-TR" sz="2000" dirty="0"/>
              <a:t>tabletinize veya müzik çalarınıza indirebilirsiniz.  </a:t>
            </a:r>
            <a:endParaRPr lang="tr-TR" sz="2000" dirty="0" smtClean="0"/>
          </a:p>
          <a:p>
            <a:r>
              <a:rPr lang="tr-TR" sz="2000" dirty="0" smtClean="0"/>
              <a:t>Yürürken</a:t>
            </a:r>
            <a:r>
              <a:rPr lang="tr-TR" sz="2000" dirty="0"/>
              <a:t>, spor yaparken, metroda-otobüste-trafikte zaman geçirirken dinlemeniz için hazırlanmış; sesli kitaplar, eğitici radyo programları, müzik arşivimizden örnekler sizleri bekliyor. </a:t>
            </a:r>
          </a:p>
        </p:txBody>
      </p:sp>
      <p:pic>
        <p:nvPicPr>
          <p:cNvPr id="3" name="Resim 2"/>
          <p:cNvPicPr>
            <a:picLocks noChangeAspect="1"/>
          </p:cNvPicPr>
          <p:nvPr/>
        </p:nvPicPr>
        <p:blipFill>
          <a:blip r:embed="rId2"/>
          <a:stretch>
            <a:fillRect/>
          </a:stretch>
        </p:blipFill>
        <p:spPr>
          <a:xfrm>
            <a:off x="677333" y="0"/>
            <a:ext cx="8616791" cy="1276350"/>
          </a:xfrm>
          <a:prstGeom prst="rect">
            <a:avLst/>
          </a:prstGeom>
        </p:spPr>
      </p:pic>
    </p:spTree>
    <p:extLst>
      <p:ext uri="{BB962C8B-B14F-4D97-AF65-F5344CB8AC3E}">
        <p14:creationId xmlns:p14="http://schemas.microsoft.com/office/powerpoint/2010/main" xmlns="" val="667833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1" y="0"/>
            <a:ext cx="9416955" cy="6858000"/>
          </a:xfrm>
          <a:prstGeom prst="rect">
            <a:avLst/>
          </a:prstGeom>
        </p:spPr>
      </p:pic>
    </p:spTree>
    <p:extLst>
      <p:ext uri="{BB962C8B-B14F-4D97-AF65-F5344CB8AC3E}">
        <p14:creationId xmlns:p14="http://schemas.microsoft.com/office/powerpoint/2010/main" xmlns="" val="37333026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677334" y="1692323"/>
            <a:ext cx="8596668" cy="4703976"/>
          </a:xfrm>
        </p:spPr>
        <p:txBody>
          <a:bodyPr>
            <a:noAutofit/>
          </a:bodyPr>
          <a:lstStyle/>
          <a:p>
            <a:pPr>
              <a:lnSpc>
                <a:spcPct val="150000"/>
              </a:lnSpc>
            </a:pPr>
            <a:r>
              <a:rPr lang="tr-TR" dirty="0"/>
              <a:t>Yenilik ve Eğitim Teknolojileri Genel Müdürlüğü arşivinden seçilen fotoğraflar derslerinizdeki görsel malzemeyi zenginleştirmek için artık EBA görsel modülünde. </a:t>
            </a:r>
            <a:endParaRPr lang="tr-TR" dirty="0" smtClean="0"/>
          </a:p>
          <a:p>
            <a:pPr>
              <a:lnSpc>
                <a:spcPct val="150000"/>
              </a:lnSpc>
            </a:pPr>
            <a:r>
              <a:rPr lang="tr-TR" dirty="0" smtClean="0"/>
              <a:t>Zaman </a:t>
            </a:r>
            <a:r>
              <a:rPr lang="tr-TR" dirty="0"/>
              <a:t>içerisinde öğretmenlerimizin de katılımıyla eğitimin görsel tarihine dönüşmesi planlanan bu modülde sizler için hazırlanan </a:t>
            </a:r>
            <a:endParaRPr lang="tr-TR" dirty="0" smtClean="0"/>
          </a:p>
          <a:p>
            <a:pPr>
              <a:lnSpc>
                <a:spcPct val="150000"/>
              </a:lnSpc>
            </a:pPr>
            <a:r>
              <a:rPr lang="tr-TR" dirty="0" smtClean="0"/>
              <a:t>harita</a:t>
            </a:r>
            <a:r>
              <a:rPr lang="tr-TR" dirty="0"/>
              <a:t>, grafik, animasyon ve simülasyonlar da yer alacak. </a:t>
            </a:r>
            <a:endParaRPr lang="tr-TR" dirty="0" smtClean="0"/>
          </a:p>
          <a:p>
            <a:pPr>
              <a:lnSpc>
                <a:spcPct val="150000"/>
              </a:lnSpc>
            </a:pPr>
            <a:r>
              <a:rPr lang="tr-TR" dirty="0" smtClean="0"/>
              <a:t>Farklı </a:t>
            </a:r>
            <a:r>
              <a:rPr lang="tr-TR" dirty="0"/>
              <a:t>derslerde kullanabileceğiniz bu materyallerle dersinizin görselliğini zenginleştirecek, konunun daha iyi kavranmasını sağlayabilecek ve öğrencilerinize verdiğiniz ödevlerde güvenilir kaynak olarak önerebileceğiniz bir fotoğraf arşivi olacaktır.</a:t>
            </a:r>
          </a:p>
        </p:txBody>
      </p:sp>
      <p:pic>
        <p:nvPicPr>
          <p:cNvPr id="3" name="Resim 2"/>
          <p:cNvPicPr>
            <a:picLocks noChangeAspect="1"/>
          </p:cNvPicPr>
          <p:nvPr/>
        </p:nvPicPr>
        <p:blipFill>
          <a:blip r:embed="rId2"/>
          <a:stretch>
            <a:fillRect/>
          </a:stretch>
        </p:blipFill>
        <p:spPr>
          <a:xfrm>
            <a:off x="498997" y="0"/>
            <a:ext cx="8904310" cy="1473958"/>
          </a:xfrm>
          <a:prstGeom prst="rect">
            <a:avLst/>
          </a:prstGeom>
        </p:spPr>
      </p:pic>
    </p:spTree>
    <p:extLst>
      <p:ext uri="{BB962C8B-B14F-4D97-AF65-F5344CB8AC3E}">
        <p14:creationId xmlns:p14="http://schemas.microsoft.com/office/powerpoint/2010/main" xmlns="" val="22124765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753269" cy="4153470"/>
          </a:xfrm>
        </p:spPr>
        <p:txBody>
          <a:bodyPr>
            <a:normAutofit/>
          </a:bodyPr>
          <a:lstStyle/>
          <a:p>
            <a:pPr algn="ctr"/>
            <a:r>
              <a:rPr lang="tr-TR" sz="4800" dirty="0" smtClean="0">
                <a:ln w="9525">
                  <a:solidFill>
                    <a:schemeClr val="bg1"/>
                  </a:solidFill>
                  <a:prstDash val="solid"/>
                </a:ln>
                <a:effectLst>
                  <a:outerShdw blurRad="12700" dist="38100" dir="2700000" algn="tl" rotWithShape="0">
                    <a:schemeClr val="bg1">
                      <a:lumMod val="50000"/>
                    </a:schemeClr>
                  </a:outerShdw>
                </a:effectLst>
              </a:rPr>
              <a:t>ŞAİR ZİHNİ ORTAOKULU</a:t>
            </a:r>
            <a:r>
              <a:rPr lang="tr-TR" sz="4800" dirty="0" smtClean="0">
                <a:ln w="9525">
                  <a:solidFill>
                    <a:schemeClr val="bg1"/>
                  </a:solidFill>
                  <a:prstDash val="solid"/>
                </a:ln>
                <a:effectLst>
                  <a:outerShdw blurRad="12700" dist="38100" dir="2700000" algn="tl" rotWithShape="0">
                    <a:schemeClr val="bg1">
                      <a:lumMod val="50000"/>
                    </a:schemeClr>
                  </a:outerShdw>
                </a:effectLst>
              </a:rPr>
              <a:t/>
            </a:r>
            <a:br>
              <a:rPr lang="tr-TR" sz="4800" dirty="0" smtClean="0">
                <a:ln w="9525">
                  <a:solidFill>
                    <a:schemeClr val="bg1"/>
                  </a:solidFill>
                  <a:prstDash val="solid"/>
                </a:ln>
                <a:effectLst>
                  <a:outerShdw blurRad="12700" dist="38100" dir="2700000" algn="tl" rotWithShape="0">
                    <a:schemeClr val="bg1">
                      <a:lumMod val="50000"/>
                    </a:schemeClr>
                  </a:outerShdw>
                </a:effectLst>
              </a:rPr>
            </a:br>
            <a:r>
              <a:rPr lang="tr-TR" sz="4800" dirty="0" smtClean="0">
                <a:ln w="9525">
                  <a:solidFill>
                    <a:schemeClr val="bg1"/>
                  </a:solidFill>
                  <a:prstDash val="solid"/>
                </a:ln>
                <a:effectLst>
                  <a:outerShdw blurRad="12700" dist="38100" dir="2700000" algn="tl" rotWithShape="0">
                    <a:schemeClr val="bg1">
                      <a:lumMod val="50000"/>
                    </a:schemeClr>
                  </a:outerShdw>
                </a:effectLst>
              </a:rPr>
              <a:t>EĞİTİM BİLİŞİM AĞI </a:t>
            </a:r>
            <a:r>
              <a:rPr lang="tr-TR" sz="4800" dirty="0">
                <a:ln w="9525">
                  <a:solidFill>
                    <a:schemeClr val="bg1"/>
                  </a:solidFill>
                  <a:prstDash val="solid"/>
                </a:ln>
                <a:effectLst>
                  <a:outerShdw blurRad="12700" dist="38100" dir="2700000" algn="tl" rotWithShape="0">
                    <a:schemeClr val="bg1">
                      <a:lumMod val="50000"/>
                    </a:schemeClr>
                  </a:outerShdw>
                </a:effectLst>
              </a:rPr>
              <a:t/>
            </a:r>
            <a:br>
              <a:rPr lang="tr-TR" sz="4800" dirty="0">
                <a:ln w="9525">
                  <a:solidFill>
                    <a:schemeClr val="bg1"/>
                  </a:solidFill>
                  <a:prstDash val="solid"/>
                </a:ln>
                <a:effectLst>
                  <a:outerShdw blurRad="12700" dist="38100" dir="2700000" algn="tl" rotWithShape="0">
                    <a:schemeClr val="bg1">
                      <a:lumMod val="50000"/>
                    </a:schemeClr>
                  </a:outerShdw>
                </a:effectLst>
              </a:rPr>
            </a:br>
            <a:r>
              <a:rPr lang="tr-TR" sz="4800" dirty="0" smtClean="0">
                <a:ln w="9525">
                  <a:solidFill>
                    <a:schemeClr val="bg1"/>
                  </a:solidFill>
                  <a:prstDash val="solid"/>
                </a:ln>
                <a:effectLst>
                  <a:outerShdw blurRad="12700" dist="38100" dir="2700000" algn="tl" rotWithShape="0">
                    <a:schemeClr val="bg1">
                      <a:lumMod val="50000"/>
                    </a:schemeClr>
                  </a:outerShdw>
                </a:effectLst>
              </a:rPr>
              <a:t>(EBA)</a:t>
            </a:r>
            <a:r>
              <a:rPr lang="tr-TR" sz="4800" dirty="0">
                <a:ln w="9525">
                  <a:solidFill>
                    <a:schemeClr val="bg1"/>
                  </a:solidFill>
                  <a:prstDash val="solid"/>
                </a:ln>
                <a:effectLst>
                  <a:outerShdw blurRad="12700" dist="38100" dir="2700000" algn="tl" rotWithShape="0">
                    <a:schemeClr val="bg1">
                      <a:lumMod val="50000"/>
                    </a:schemeClr>
                  </a:outerShdw>
                </a:effectLst>
              </a:rPr>
              <a:t/>
            </a:r>
            <a:br>
              <a:rPr lang="tr-TR" sz="4800" dirty="0">
                <a:ln w="9525">
                  <a:solidFill>
                    <a:schemeClr val="bg1"/>
                  </a:solidFill>
                  <a:prstDash val="solid"/>
                </a:ln>
                <a:effectLst>
                  <a:outerShdw blurRad="12700" dist="38100" dir="2700000" algn="tl" rotWithShape="0">
                    <a:schemeClr val="bg1">
                      <a:lumMod val="50000"/>
                    </a:schemeClr>
                  </a:outerShdw>
                </a:effectLst>
              </a:rPr>
            </a:br>
            <a:r>
              <a:rPr lang="tr-TR" sz="4800" dirty="0">
                <a:ln w="9525">
                  <a:solidFill>
                    <a:schemeClr val="bg1"/>
                  </a:solidFill>
                  <a:prstDash val="solid"/>
                </a:ln>
                <a:effectLst>
                  <a:outerShdw blurRad="12700" dist="38100" dir="2700000" algn="tl" rotWithShape="0">
                    <a:schemeClr val="bg1">
                      <a:lumMod val="50000"/>
                    </a:schemeClr>
                  </a:outerShdw>
                </a:effectLst>
              </a:rPr>
              <a:t>BİLGİLENDİRME TOPLANTISI</a:t>
            </a:r>
            <a:r>
              <a:rPr lang="tr-TR" sz="4400" dirty="0">
                <a:ln w="9525">
                  <a:solidFill>
                    <a:schemeClr val="bg1"/>
                  </a:solidFill>
                  <a:prstDash val="solid"/>
                </a:ln>
                <a:effectLst>
                  <a:outerShdw blurRad="12700" dist="38100" dir="2700000" algn="tl" rotWithShape="0">
                    <a:schemeClr val="bg1">
                      <a:lumMod val="50000"/>
                    </a:schemeClr>
                  </a:outerShdw>
                </a:effectLst>
              </a:rPr>
              <a:t/>
            </a:r>
            <a:br>
              <a:rPr lang="tr-TR" sz="4400" dirty="0">
                <a:ln w="9525">
                  <a:solidFill>
                    <a:schemeClr val="bg1"/>
                  </a:solidFill>
                  <a:prstDash val="solid"/>
                </a:ln>
                <a:effectLst>
                  <a:outerShdw blurRad="12700" dist="38100" dir="2700000" algn="tl" rotWithShape="0">
                    <a:schemeClr val="bg1">
                      <a:lumMod val="50000"/>
                    </a:schemeClr>
                  </a:outerShdw>
                </a:effectLst>
              </a:rPr>
            </a:br>
            <a:endParaRPr lang="tr-TR" sz="4400" dirty="0"/>
          </a:p>
        </p:txBody>
      </p:sp>
      <p:sp>
        <p:nvSpPr>
          <p:cNvPr id="4" name="Altbilgi Yer Tutucusu 3"/>
          <p:cNvSpPr>
            <a:spLocks noGrp="1"/>
          </p:cNvSpPr>
          <p:nvPr>
            <p:ph type="ftr" sz="quarter" idx="11"/>
          </p:nvPr>
        </p:nvSpPr>
        <p:spPr>
          <a:xfrm>
            <a:off x="926468" y="6459175"/>
            <a:ext cx="8254998" cy="365125"/>
          </a:xfrm>
        </p:spPr>
        <p:txBody>
          <a:bodyPr/>
          <a:lstStyle/>
          <a:p>
            <a:r>
              <a:rPr lang="tr-TR" dirty="0" smtClean="0"/>
              <a:t>www.eba.gov.tr</a:t>
            </a:r>
            <a:endParaRPr lang="tr-TR" dirty="0"/>
          </a:p>
        </p:txBody>
      </p:sp>
      <p:sp>
        <p:nvSpPr>
          <p:cNvPr id="6" name="Metin kutusu 5"/>
          <p:cNvSpPr txBox="1"/>
          <p:nvPr/>
        </p:nvSpPr>
        <p:spPr>
          <a:xfrm>
            <a:off x="3429883" y="5240739"/>
            <a:ext cx="3248168" cy="923330"/>
          </a:xfrm>
          <a:prstGeom prst="rect">
            <a:avLst/>
          </a:prstGeom>
          <a:noFill/>
        </p:spPr>
        <p:txBody>
          <a:bodyPr wrap="square" rtlCol="0">
            <a:spAutoFit/>
          </a:bodyPr>
          <a:lstStyle/>
          <a:p>
            <a:pPr algn="ctr"/>
            <a:r>
              <a:rPr lang="tr-TR" b="1" dirty="0" smtClean="0"/>
              <a:t>Hazırlayan</a:t>
            </a:r>
          </a:p>
          <a:p>
            <a:pPr algn="ctr"/>
            <a:r>
              <a:rPr lang="tr-TR" b="1" dirty="0" smtClean="0"/>
              <a:t>İsmail ÇETİN</a:t>
            </a:r>
            <a:endParaRPr lang="tr-TR" b="1" dirty="0" smtClean="0"/>
          </a:p>
          <a:p>
            <a:pPr algn="ctr"/>
            <a:r>
              <a:rPr lang="tr-TR" b="1" dirty="0" smtClean="0"/>
              <a:t>BT Rehber Öğretmeni</a:t>
            </a:r>
            <a:endParaRPr lang="tr-TR" b="1" dirty="0"/>
          </a:p>
        </p:txBody>
      </p:sp>
    </p:spTree>
    <p:extLst>
      <p:ext uri="{BB962C8B-B14F-4D97-AF65-F5344CB8AC3E}">
        <p14:creationId xmlns:p14="http://schemas.microsoft.com/office/powerpoint/2010/main" xmlns="" val="32394307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9274002" cy="7219666"/>
          </a:xfrm>
          <a:prstGeom prst="rect">
            <a:avLst/>
          </a:prstGeom>
        </p:spPr>
      </p:pic>
    </p:spTree>
    <p:extLst>
      <p:ext uri="{BB962C8B-B14F-4D97-AF65-F5344CB8AC3E}">
        <p14:creationId xmlns:p14="http://schemas.microsoft.com/office/powerpoint/2010/main" xmlns="" val="22762270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3057098" y="1822394"/>
            <a:ext cx="6526240" cy="4005200"/>
          </a:xfrm>
          <a:prstGeom prst="rect">
            <a:avLst/>
          </a:prstGeom>
        </p:spPr>
      </p:pic>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186014" y="1805652"/>
            <a:ext cx="2871084" cy="4235710"/>
          </a:xfrm>
        </p:spPr>
        <p:txBody>
          <a:bodyPr>
            <a:normAutofit/>
          </a:bodyPr>
          <a:lstStyle/>
          <a:p>
            <a:pPr>
              <a:lnSpc>
                <a:spcPct val="150000"/>
              </a:lnSpc>
            </a:pPr>
            <a:r>
              <a:rPr lang="tr-TR" sz="2200" dirty="0" smtClean="0"/>
              <a:t>Dergileri ücretsiz indirebileceğimiz bir modüldür.</a:t>
            </a:r>
            <a:endParaRPr lang="tr-TR" sz="2200" dirty="0"/>
          </a:p>
        </p:txBody>
      </p:sp>
      <p:pic>
        <p:nvPicPr>
          <p:cNvPr id="5" name="Resim 4"/>
          <p:cNvPicPr>
            <a:picLocks noChangeAspect="1"/>
          </p:cNvPicPr>
          <p:nvPr/>
        </p:nvPicPr>
        <p:blipFill>
          <a:blip r:embed="rId3"/>
          <a:stretch>
            <a:fillRect/>
          </a:stretch>
        </p:blipFill>
        <p:spPr>
          <a:xfrm>
            <a:off x="206202" y="0"/>
            <a:ext cx="9146152" cy="1805652"/>
          </a:xfrm>
          <a:prstGeom prst="rect">
            <a:avLst/>
          </a:prstGeom>
        </p:spPr>
      </p:pic>
    </p:spTree>
    <p:extLst>
      <p:ext uri="{BB962C8B-B14F-4D97-AF65-F5344CB8AC3E}">
        <p14:creationId xmlns:p14="http://schemas.microsoft.com/office/powerpoint/2010/main" xmlns="" val="5983340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dirty="0" smtClean="0"/>
              <a:t>www.eba.gov.tr</a:t>
            </a:r>
            <a:endParaRPr lang="tr-TR" dirty="0"/>
          </a:p>
        </p:txBody>
      </p:sp>
      <p:sp>
        <p:nvSpPr>
          <p:cNvPr id="4" name="İçerik Yer Tutucusu 3"/>
          <p:cNvSpPr>
            <a:spLocks noGrp="1"/>
          </p:cNvSpPr>
          <p:nvPr>
            <p:ph idx="1"/>
          </p:nvPr>
        </p:nvSpPr>
        <p:spPr>
          <a:xfrm>
            <a:off x="677334" y="1888533"/>
            <a:ext cx="8596668" cy="4690328"/>
          </a:xfrm>
        </p:spPr>
        <p:txBody>
          <a:bodyPr>
            <a:normAutofit/>
          </a:bodyPr>
          <a:lstStyle/>
          <a:p>
            <a:r>
              <a:rPr lang="tr-TR" sz="2000" dirty="0"/>
              <a:t>Eğitim Bilişim </a:t>
            </a:r>
            <a:r>
              <a:rPr lang="tr-TR" sz="2000" dirty="0" err="1"/>
              <a:t>Ağı’nın</a:t>
            </a:r>
            <a:r>
              <a:rPr lang="tr-TR" sz="2000" dirty="0"/>
              <a:t> tartışalım bölümü, sistemin daha verimli olması, etkin kullanılması amacıyla tasarlandı. Eğitimle ilgili her türlü yeni fikirlerinizi, hangi e-içeriğin hangi noktada daha faydalı olduğu konusundaki düşüncelerinizi burada paylaşabilir; meslektaşlarınızla fikir alışverişi yaparken diğer öğretmenlerin nelerden nasıl faydalandığını da öğrenebilirsiniz. </a:t>
            </a:r>
            <a:endParaRPr lang="tr-TR" sz="2000" dirty="0" smtClean="0"/>
          </a:p>
          <a:p>
            <a:r>
              <a:rPr lang="tr-TR" sz="2000" dirty="0" smtClean="0"/>
              <a:t>Böylece </a:t>
            </a:r>
            <a:r>
              <a:rPr lang="tr-TR" sz="2000" dirty="0"/>
              <a:t>hiçbir öğretmen artık yalnız başına kalmayacak meslektaşlarının fikirleriyle aydınlanacak ve kendi görüşleriyle meslektaşlarına “Yalnız değilsiniz!”, “Ben de buradayım!” diyebilecektir. </a:t>
            </a:r>
            <a:endParaRPr lang="tr-TR" sz="2000" dirty="0" smtClean="0"/>
          </a:p>
          <a:p>
            <a:r>
              <a:rPr lang="tr-TR" sz="2000" dirty="0" smtClean="0"/>
              <a:t>Ayrıca </a:t>
            </a:r>
            <a:r>
              <a:rPr lang="tr-TR" sz="2000" dirty="0"/>
              <a:t>öğrencileriniz de burada soru sorabilir ve sorulan sorulara cevap verebilir.</a:t>
            </a:r>
          </a:p>
          <a:p>
            <a:endParaRPr lang="tr-TR" dirty="0"/>
          </a:p>
        </p:txBody>
      </p:sp>
      <p:pic>
        <p:nvPicPr>
          <p:cNvPr id="3" name="Resim 2"/>
          <p:cNvPicPr>
            <a:picLocks noChangeAspect="1"/>
          </p:cNvPicPr>
          <p:nvPr/>
        </p:nvPicPr>
        <p:blipFill>
          <a:blip r:embed="rId2"/>
          <a:stretch>
            <a:fillRect/>
          </a:stretch>
        </p:blipFill>
        <p:spPr>
          <a:xfrm>
            <a:off x="426507" y="0"/>
            <a:ext cx="8847495" cy="1781175"/>
          </a:xfrm>
          <a:prstGeom prst="rect">
            <a:avLst/>
          </a:prstGeom>
        </p:spPr>
      </p:pic>
    </p:spTree>
    <p:extLst>
      <p:ext uri="{BB962C8B-B14F-4D97-AF65-F5344CB8AC3E}">
        <p14:creationId xmlns:p14="http://schemas.microsoft.com/office/powerpoint/2010/main" xmlns="" val="17135868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9403307" cy="6858000"/>
          </a:xfrm>
          <a:prstGeom prst="rect">
            <a:avLst/>
          </a:prstGeom>
        </p:spPr>
      </p:pic>
    </p:spTree>
    <p:extLst>
      <p:ext uri="{BB962C8B-B14F-4D97-AF65-F5344CB8AC3E}">
        <p14:creationId xmlns:p14="http://schemas.microsoft.com/office/powerpoint/2010/main" xmlns="" val="2956844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585908" y="1929571"/>
            <a:ext cx="8596668" cy="4649290"/>
          </a:xfrm>
        </p:spPr>
        <p:txBody>
          <a:bodyPr>
            <a:normAutofit/>
          </a:bodyPr>
          <a:lstStyle/>
          <a:p>
            <a:pPr>
              <a:lnSpc>
                <a:spcPct val="150000"/>
              </a:lnSpc>
            </a:pPr>
            <a:r>
              <a:rPr lang="tr-TR" sz="2400" dirty="0"/>
              <a:t>Bu site Eğitim Bilişim Ağı tarafından dünyada kullanılan eğitsel </a:t>
            </a:r>
            <a:r>
              <a:rPr lang="tr-TR" sz="2400" dirty="0" err="1"/>
              <a:t>metaryelleri</a:t>
            </a:r>
            <a:r>
              <a:rPr lang="tr-TR" sz="2400" dirty="0"/>
              <a:t> sunma amacıyla hazırlanmıştır. Bu sitede dünyadaki eğitsel </a:t>
            </a:r>
            <a:r>
              <a:rPr lang="tr-TR" sz="2400" dirty="0" err="1"/>
              <a:t>metaryellerden</a:t>
            </a:r>
            <a:r>
              <a:rPr lang="tr-TR" sz="2400" dirty="0"/>
              <a:t> seçilenleri bulabilir, nasıl kullanıldıklarını görebilir ve istediklerinizi derslerde ya da evde kendiniz kullanabilirsiniz.</a:t>
            </a:r>
          </a:p>
        </p:txBody>
      </p:sp>
      <p:pic>
        <p:nvPicPr>
          <p:cNvPr id="6" name="Resim 5"/>
          <p:cNvPicPr>
            <a:picLocks noChangeAspect="1"/>
          </p:cNvPicPr>
          <p:nvPr/>
        </p:nvPicPr>
        <p:blipFill>
          <a:blip r:embed="rId2"/>
          <a:stretch>
            <a:fillRect/>
          </a:stretch>
        </p:blipFill>
        <p:spPr>
          <a:xfrm>
            <a:off x="397591" y="81981"/>
            <a:ext cx="8814483" cy="1692322"/>
          </a:xfrm>
          <a:prstGeom prst="rect">
            <a:avLst/>
          </a:prstGeom>
        </p:spPr>
      </p:pic>
    </p:spTree>
    <p:extLst>
      <p:ext uri="{BB962C8B-B14F-4D97-AF65-F5344CB8AC3E}">
        <p14:creationId xmlns:p14="http://schemas.microsoft.com/office/powerpoint/2010/main" xmlns="" val="14254812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1" y="-1"/>
            <a:ext cx="9376013" cy="6709115"/>
          </a:xfrm>
          <a:prstGeom prst="rect">
            <a:avLst/>
          </a:prstGeom>
        </p:spPr>
      </p:pic>
    </p:spTree>
    <p:extLst>
      <p:ext uri="{BB962C8B-B14F-4D97-AF65-F5344CB8AC3E}">
        <p14:creationId xmlns:p14="http://schemas.microsoft.com/office/powerpoint/2010/main" xmlns="" val="34120140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pic>
        <p:nvPicPr>
          <p:cNvPr id="5" name="Resim 4"/>
          <p:cNvPicPr>
            <a:picLocks noChangeAspect="1"/>
          </p:cNvPicPr>
          <p:nvPr/>
        </p:nvPicPr>
        <p:blipFill>
          <a:blip r:embed="rId2"/>
          <a:stretch>
            <a:fillRect/>
          </a:stretch>
        </p:blipFill>
        <p:spPr>
          <a:xfrm>
            <a:off x="27431" y="0"/>
            <a:ext cx="9246572" cy="1805652"/>
          </a:xfrm>
          <a:prstGeom prst="rect">
            <a:avLst/>
          </a:prstGeom>
        </p:spPr>
      </p:pic>
      <p:pic>
        <p:nvPicPr>
          <p:cNvPr id="7" name="Resim 6"/>
          <p:cNvPicPr>
            <a:picLocks noChangeAspect="1"/>
          </p:cNvPicPr>
          <p:nvPr/>
        </p:nvPicPr>
        <p:blipFill>
          <a:blip r:embed="rId3"/>
          <a:stretch>
            <a:fillRect/>
          </a:stretch>
        </p:blipFill>
        <p:spPr>
          <a:xfrm>
            <a:off x="4804833" y="2029636"/>
            <a:ext cx="3260994" cy="1918232"/>
          </a:xfrm>
          <a:prstGeom prst="rect">
            <a:avLst/>
          </a:prstGeom>
        </p:spPr>
      </p:pic>
      <p:pic>
        <p:nvPicPr>
          <p:cNvPr id="8" name="Resim 7"/>
          <p:cNvPicPr>
            <a:picLocks noChangeAspect="1"/>
          </p:cNvPicPr>
          <p:nvPr/>
        </p:nvPicPr>
        <p:blipFill>
          <a:blip r:embed="rId4"/>
          <a:stretch>
            <a:fillRect/>
          </a:stretch>
        </p:blipFill>
        <p:spPr>
          <a:xfrm>
            <a:off x="895697" y="2033302"/>
            <a:ext cx="3409583" cy="2031543"/>
          </a:xfrm>
          <a:prstGeom prst="rect">
            <a:avLst/>
          </a:prstGeom>
        </p:spPr>
      </p:pic>
      <p:pic>
        <p:nvPicPr>
          <p:cNvPr id="9" name="Resim 8"/>
          <p:cNvPicPr>
            <a:picLocks noChangeAspect="1"/>
          </p:cNvPicPr>
          <p:nvPr/>
        </p:nvPicPr>
        <p:blipFill>
          <a:blip r:embed="rId5"/>
          <a:stretch>
            <a:fillRect/>
          </a:stretch>
        </p:blipFill>
        <p:spPr>
          <a:xfrm>
            <a:off x="924051" y="4171852"/>
            <a:ext cx="3381229" cy="1872251"/>
          </a:xfrm>
          <a:prstGeom prst="rect">
            <a:avLst/>
          </a:prstGeom>
        </p:spPr>
      </p:pic>
      <p:pic>
        <p:nvPicPr>
          <p:cNvPr id="10" name="Resim 9"/>
          <p:cNvPicPr>
            <a:picLocks noChangeAspect="1"/>
          </p:cNvPicPr>
          <p:nvPr/>
        </p:nvPicPr>
        <p:blipFill>
          <a:blip r:embed="rId6"/>
          <a:stretch>
            <a:fillRect/>
          </a:stretch>
        </p:blipFill>
        <p:spPr>
          <a:xfrm>
            <a:off x="4804833" y="4171852"/>
            <a:ext cx="3260994" cy="1872251"/>
          </a:xfrm>
          <a:prstGeom prst="rect">
            <a:avLst/>
          </a:prstGeom>
        </p:spPr>
      </p:pic>
    </p:spTree>
    <p:extLst>
      <p:ext uri="{BB962C8B-B14F-4D97-AF65-F5344CB8AC3E}">
        <p14:creationId xmlns:p14="http://schemas.microsoft.com/office/powerpoint/2010/main" xmlns="" val="30590789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r>
              <a:rPr lang="tr-TR" dirty="0" err="1" smtClean="0"/>
              <a:t>EBA’yı</a:t>
            </a:r>
            <a:r>
              <a:rPr lang="tr-TR" dirty="0" smtClean="0"/>
              <a:t> KİMLER KULLANABİLİR</a:t>
            </a:r>
            <a:endParaRPr lang="tr-TR" dirty="0"/>
          </a:p>
        </p:txBody>
      </p:sp>
      <p:sp>
        <p:nvSpPr>
          <p:cNvPr id="4" name="İçerik Yer Tutucusu 3"/>
          <p:cNvSpPr>
            <a:spLocks noGrp="1"/>
          </p:cNvSpPr>
          <p:nvPr>
            <p:ph idx="1"/>
          </p:nvPr>
        </p:nvSpPr>
        <p:spPr>
          <a:xfrm>
            <a:off x="677334" y="1528549"/>
            <a:ext cx="8596668" cy="4540109"/>
          </a:xfrm>
        </p:spPr>
        <p:txBody>
          <a:bodyPr>
            <a:normAutofit/>
          </a:bodyPr>
          <a:lstStyle/>
          <a:p>
            <a:pPr marL="0" indent="0">
              <a:lnSpc>
                <a:spcPct val="200000"/>
              </a:lnSpc>
              <a:buNone/>
            </a:pPr>
            <a:r>
              <a:rPr lang="tr-TR" sz="2000" dirty="0" smtClean="0"/>
              <a:t>EBA:</a:t>
            </a:r>
          </a:p>
          <a:p>
            <a:pPr>
              <a:lnSpc>
                <a:spcPct val="200000"/>
              </a:lnSpc>
            </a:pPr>
            <a:r>
              <a:rPr lang="tr-TR" sz="2000" dirty="0" smtClean="0"/>
              <a:t>Başta öğrenciler ve öğretmenler olmak üzere herkese açık bir  sosyal eğitim platformudur.</a:t>
            </a:r>
          </a:p>
          <a:p>
            <a:pPr>
              <a:lnSpc>
                <a:spcPct val="200000"/>
              </a:lnSpc>
            </a:pPr>
            <a:r>
              <a:rPr lang="tr-TR" sz="2000" dirty="0" smtClean="0"/>
              <a:t>Öğretmenler EBA şifresi ile giriş yaparak istediği modüle ulaşabilmektedir. </a:t>
            </a:r>
          </a:p>
        </p:txBody>
      </p:sp>
    </p:spTree>
    <p:extLst>
      <p:ext uri="{BB962C8B-B14F-4D97-AF65-F5344CB8AC3E}">
        <p14:creationId xmlns:p14="http://schemas.microsoft.com/office/powerpoint/2010/main" xmlns="" val="38319687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r>
              <a:rPr lang="tr-TR" dirty="0" smtClean="0"/>
              <a:t>EBA’YA NASIL GİRİŞ YAPILIR</a:t>
            </a:r>
            <a:endParaRPr lang="tr-TR" dirty="0"/>
          </a:p>
        </p:txBody>
      </p:sp>
      <p:sp>
        <p:nvSpPr>
          <p:cNvPr id="4" name="İçerik Yer Tutucusu 3"/>
          <p:cNvSpPr>
            <a:spLocks noGrp="1"/>
          </p:cNvSpPr>
          <p:nvPr>
            <p:ph idx="1"/>
          </p:nvPr>
        </p:nvSpPr>
        <p:spPr>
          <a:xfrm>
            <a:off x="677334" y="1678675"/>
            <a:ext cx="8596668" cy="4362687"/>
          </a:xfrm>
        </p:spPr>
        <p:txBody>
          <a:bodyPr>
            <a:normAutofit/>
          </a:bodyPr>
          <a:lstStyle/>
          <a:p>
            <a:pPr marL="0" indent="0">
              <a:lnSpc>
                <a:spcPct val="150000"/>
              </a:lnSpc>
              <a:buNone/>
            </a:pPr>
            <a:r>
              <a:rPr lang="tr-TR" sz="2400" dirty="0" smtClean="0"/>
              <a:t>MEB’e bağlı olarak çalışan öğretmenlerimiz.</a:t>
            </a:r>
          </a:p>
          <a:p>
            <a:pPr>
              <a:lnSpc>
                <a:spcPct val="150000"/>
              </a:lnSpc>
            </a:pPr>
            <a:r>
              <a:rPr lang="tr-TR" sz="2400" dirty="0" smtClean="0"/>
              <a:t>TC kimlik numaraları ve EBA şifresi ile sisteme giriş yapabilmektedir.</a:t>
            </a:r>
            <a:endParaRPr lang="tr-TR" sz="2400" dirty="0"/>
          </a:p>
          <a:p>
            <a:pPr>
              <a:lnSpc>
                <a:spcPct val="150000"/>
              </a:lnSpc>
            </a:pPr>
            <a:r>
              <a:rPr lang="tr-TR" sz="2400" dirty="0" smtClean="0"/>
              <a:t>TC kimlik numarası EBA  Kullanıcı adı olarak kullanabilmektedir.</a:t>
            </a:r>
          </a:p>
          <a:p>
            <a:pPr>
              <a:lnSpc>
                <a:spcPct val="150000"/>
              </a:lnSpc>
            </a:pPr>
            <a:r>
              <a:rPr lang="tr-TR" sz="2400" dirty="0" smtClean="0"/>
              <a:t>İlk defa şifre alacaklar </a:t>
            </a:r>
            <a:r>
              <a:rPr lang="tr-TR" sz="2400" dirty="0" err="1" smtClean="0"/>
              <a:t>tc</a:t>
            </a:r>
            <a:r>
              <a:rPr lang="tr-TR" sz="2400" dirty="0" smtClean="0"/>
              <a:t> kimlik numarası ve </a:t>
            </a:r>
            <a:r>
              <a:rPr lang="tr-TR" sz="2400" dirty="0" err="1" smtClean="0"/>
              <a:t>mebbis</a:t>
            </a:r>
            <a:r>
              <a:rPr lang="tr-TR" sz="2400" dirty="0" smtClean="0"/>
              <a:t> şifresi ile yeni şifre alabilmektedir.</a:t>
            </a:r>
          </a:p>
          <a:p>
            <a:endParaRPr lang="tr-TR" dirty="0"/>
          </a:p>
        </p:txBody>
      </p:sp>
    </p:spTree>
    <p:extLst>
      <p:ext uri="{BB962C8B-B14F-4D97-AF65-F5344CB8AC3E}">
        <p14:creationId xmlns:p14="http://schemas.microsoft.com/office/powerpoint/2010/main" xmlns="" val="40884404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a:xfrm>
            <a:off x="506499" y="0"/>
            <a:ext cx="8596668" cy="1320800"/>
          </a:xfrm>
        </p:spPr>
        <p:txBody>
          <a:bodyPr/>
          <a:lstStyle/>
          <a:p>
            <a:r>
              <a:rPr lang="tr-TR" dirty="0" smtClean="0"/>
              <a:t>EBA GİRİŞ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06499" y="788538"/>
            <a:ext cx="8938105" cy="5489432"/>
          </a:xfrm>
        </p:spPr>
      </p:pic>
    </p:spTree>
    <p:extLst>
      <p:ext uri="{BB962C8B-B14F-4D97-AF65-F5344CB8AC3E}">
        <p14:creationId xmlns:p14="http://schemas.microsoft.com/office/powerpoint/2010/main" xmlns="" val="15743111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tr-TR" dirty="0" smtClean="0"/>
              <a:t>www.eba.gov.tr</a:t>
            </a:r>
            <a:endParaRPr lang="tr-TR" dirty="0"/>
          </a:p>
        </p:txBody>
      </p:sp>
      <p:sp>
        <p:nvSpPr>
          <p:cNvPr id="2" name="Unvan 1"/>
          <p:cNvSpPr>
            <a:spLocks noGrp="1"/>
          </p:cNvSpPr>
          <p:nvPr>
            <p:ph type="title"/>
          </p:nvPr>
        </p:nvSpPr>
        <p:spPr>
          <a:xfrm>
            <a:off x="677334" y="147709"/>
            <a:ext cx="8596668" cy="1320800"/>
          </a:xfrm>
        </p:spPr>
        <p:txBody>
          <a:bodyPr/>
          <a:lstStyle/>
          <a:p>
            <a:r>
              <a:rPr lang="tr-TR" dirty="0" smtClean="0"/>
              <a:t>SUNU İÇERİĞİ </a:t>
            </a:r>
            <a:endParaRPr lang="tr-TR" dirty="0"/>
          </a:p>
        </p:txBody>
      </p:sp>
      <p:sp>
        <p:nvSpPr>
          <p:cNvPr id="3" name="İçerik Yer Tutucusu 2"/>
          <p:cNvSpPr>
            <a:spLocks noGrp="1"/>
          </p:cNvSpPr>
          <p:nvPr>
            <p:ph idx="1"/>
          </p:nvPr>
        </p:nvSpPr>
        <p:spPr>
          <a:xfrm>
            <a:off x="677334" y="1105469"/>
            <a:ext cx="8596668" cy="4935893"/>
          </a:xfrm>
        </p:spPr>
        <p:txBody>
          <a:bodyPr/>
          <a:lstStyle/>
          <a:p>
            <a:pPr>
              <a:buFont typeface="Wingdings" panose="05000000000000000000" pitchFamily="2" charset="2"/>
              <a:buChar char="v"/>
            </a:pPr>
            <a:r>
              <a:rPr lang="tr-TR" sz="3600" b="1" dirty="0" smtClean="0"/>
              <a:t>EBA (Eğitim Bilişim Ağı)nedir?</a:t>
            </a:r>
          </a:p>
          <a:p>
            <a:pPr>
              <a:buFont typeface="Wingdings" panose="05000000000000000000" pitchFamily="2" charset="2"/>
              <a:buChar char="v"/>
            </a:pPr>
            <a:r>
              <a:rPr lang="tr-TR" sz="3600" b="1" dirty="0" smtClean="0"/>
              <a:t>Neden EBA?</a:t>
            </a:r>
          </a:p>
          <a:p>
            <a:pPr>
              <a:buFont typeface="Wingdings" panose="05000000000000000000" pitchFamily="2" charset="2"/>
              <a:buChar char="v"/>
            </a:pPr>
            <a:r>
              <a:rPr lang="tr-TR" sz="3600" b="1" dirty="0" err="1" smtClean="0"/>
              <a:t>EBA’da</a:t>
            </a:r>
            <a:r>
              <a:rPr lang="tr-TR" sz="3600" b="1" dirty="0" smtClean="0"/>
              <a:t> neler var?</a:t>
            </a:r>
          </a:p>
          <a:p>
            <a:pPr>
              <a:buFont typeface="Wingdings" panose="05000000000000000000" pitchFamily="2" charset="2"/>
              <a:buChar char="v"/>
            </a:pPr>
            <a:r>
              <a:rPr lang="tr-TR" sz="3600" b="1" dirty="0" err="1" smtClean="0"/>
              <a:t>EBA’yı</a:t>
            </a:r>
            <a:r>
              <a:rPr lang="tr-TR" sz="3600" b="1" dirty="0" smtClean="0"/>
              <a:t> kimler kullanabilir?</a:t>
            </a:r>
          </a:p>
          <a:p>
            <a:pPr>
              <a:buFont typeface="Wingdings" panose="05000000000000000000" pitchFamily="2" charset="2"/>
              <a:buChar char="v"/>
            </a:pPr>
            <a:r>
              <a:rPr lang="tr-TR" sz="3600" b="1" dirty="0" err="1" smtClean="0"/>
              <a:t>EBA’ya</a:t>
            </a:r>
            <a:r>
              <a:rPr lang="tr-TR" sz="3600" b="1" dirty="0" smtClean="0"/>
              <a:t> nasıl giriş yapılır?</a:t>
            </a:r>
          </a:p>
          <a:p>
            <a:pPr>
              <a:buFont typeface="Wingdings" panose="05000000000000000000" pitchFamily="2" charset="2"/>
              <a:buChar char="v"/>
            </a:pPr>
            <a:r>
              <a:rPr lang="tr-TR" sz="3600" b="1" dirty="0" err="1" smtClean="0"/>
              <a:t>EBA’da</a:t>
            </a:r>
            <a:r>
              <a:rPr lang="tr-TR" sz="3600" b="1" dirty="0" smtClean="0"/>
              <a:t> çevrimiçi neler yapılabilir?</a:t>
            </a:r>
          </a:p>
          <a:p>
            <a:endParaRPr lang="tr-TR" dirty="0"/>
          </a:p>
        </p:txBody>
      </p:sp>
    </p:spTree>
    <p:extLst>
      <p:ext uri="{BB962C8B-B14F-4D97-AF65-F5344CB8AC3E}">
        <p14:creationId xmlns:p14="http://schemas.microsoft.com/office/powerpoint/2010/main" xmlns="" val="8699615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a:xfrm>
            <a:off x="506499" y="0"/>
            <a:ext cx="8596668" cy="1320800"/>
          </a:xfrm>
        </p:spPr>
        <p:txBody>
          <a:bodyPr/>
          <a:lstStyle/>
          <a:p>
            <a:r>
              <a:rPr lang="tr-TR" dirty="0" smtClean="0"/>
              <a:t>EBA GİRİŞ </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xmlns="" val="0"/>
              </a:ext>
            </a:extLst>
          </a:blip>
          <a:srcRect l="18680" b="28221"/>
          <a:stretch/>
        </p:blipFill>
        <p:spPr>
          <a:xfrm>
            <a:off x="409432" y="660399"/>
            <a:ext cx="8843750" cy="5592038"/>
          </a:xfrm>
          <a:prstGeom prst="rect">
            <a:avLst/>
          </a:prstGeom>
        </p:spPr>
      </p:pic>
    </p:spTree>
    <p:extLst>
      <p:ext uri="{BB962C8B-B14F-4D97-AF65-F5344CB8AC3E}">
        <p14:creationId xmlns:p14="http://schemas.microsoft.com/office/powerpoint/2010/main" xmlns="" val="230752590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a:xfrm>
            <a:off x="506499" y="0"/>
            <a:ext cx="8596668" cy="1320800"/>
          </a:xfrm>
        </p:spPr>
        <p:txBody>
          <a:bodyPr/>
          <a:lstStyle/>
          <a:p>
            <a:r>
              <a:rPr lang="tr-TR" dirty="0" smtClean="0"/>
              <a:t>EBA GİRİŞ </a:t>
            </a:r>
            <a:endParaRPr lang="tr-TR" dirty="0"/>
          </a:p>
        </p:txBody>
      </p:sp>
      <p:pic>
        <p:nvPicPr>
          <p:cNvPr id="5" name="Resim 4"/>
          <p:cNvPicPr>
            <a:picLocks noChangeAspect="1"/>
          </p:cNvPicPr>
          <p:nvPr/>
        </p:nvPicPr>
        <p:blipFill>
          <a:blip r:embed="rId2"/>
          <a:stretch>
            <a:fillRect/>
          </a:stretch>
        </p:blipFill>
        <p:spPr>
          <a:xfrm>
            <a:off x="392444" y="660400"/>
            <a:ext cx="8860738" cy="5735406"/>
          </a:xfrm>
          <a:prstGeom prst="rect">
            <a:avLst/>
          </a:prstGeom>
        </p:spPr>
      </p:pic>
    </p:spTree>
    <p:extLst>
      <p:ext uri="{BB962C8B-B14F-4D97-AF65-F5344CB8AC3E}">
        <p14:creationId xmlns:p14="http://schemas.microsoft.com/office/powerpoint/2010/main" xmlns="" val="16824597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a:xfrm>
            <a:off x="506499" y="0"/>
            <a:ext cx="8596668" cy="1320800"/>
          </a:xfrm>
        </p:spPr>
        <p:txBody>
          <a:bodyPr/>
          <a:lstStyle/>
          <a:p>
            <a:r>
              <a:rPr lang="tr-TR" dirty="0" smtClean="0"/>
              <a:t>EBA GİRİŞ </a:t>
            </a:r>
            <a:endParaRPr lang="tr-TR" dirty="0"/>
          </a:p>
        </p:txBody>
      </p:sp>
      <p:pic>
        <p:nvPicPr>
          <p:cNvPr id="4" name="Resim 3"/>
          <p:cNvPicPr>
            <a:picLocks noChangeAspect="1"/>
          </p:cNvPicPr>
          <p:nvPr/>
        </p:nvPicPr>
        <p:blipFill>
          <a:blip r:embed="rId2"/>
          <a:stretch>
            <a:fillRect/>
          </a:stretch>
        </p:blipFill>
        <p:spPr>
          <a:xfrm>
            <a:off x="506499" y="660399"/>
            <a:ext cx="8733035" cy="5735899"/>
          </a:xfrm>
          <a:prstGeom prst="rect">
            <a:avLst/>
          </a:prstGeom>
        </p:spPr>
      </p:pic>
    </p:spTree>
    <p:extLst>
      <p:ext uri="{BB962C8B-B14F-4D97-AF65-F5344CB8AC3E}">
        <p14:creationId xmlns:p14="http://schemas.microsoft.com/office/powerpoint/2010/main" xmlns="" val="271968196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a:xfrm>
            <a:off x="506499" y="0"/>
            <a:ext cx="8596668" cy="1320800"/>
          </a:xfrm>
        </p:spPr>
        <p:txBody>
          <a:bodyPr/>
          <a:lstStyle/>
          <a:p>
            <a:r>
              <a:rPr lang="tr-TR" dirty="0" smtClean="0"/>
              <a:t>EBA GİRİŞ </a:t>
            </a:r>
            <a:endParaRPr lang="tr-TR" dirty="0"/>
          </a:p>
        </p:txBody>
      </p:sp>
      <p:pic>
        <p:nvPicPr>
          <p:cNvPr id="5" name="Resim 4"/>
          <p:cNvPicPr>
            <a:picLocks noChangeAspect="1"/>
          </p:cNvPicPr>
          <p:nvPr/>
        </p:nvPicPr>
        <p:blipFill>
          <a:blip r:embed="rId2"/>
          <a:stretch>
            <a:fillRect/>
          </a:stretch>
        </p:blipFill>
        <p:spPr>
          <a:xfrm>
            <a:off x="506499" y="660399"/>
            <a:ext cx="8494688" cy="5735899"/>
          </a:xfrm>
          <a:prstGeom prst="rect">
            <a:avLst/>
          </a:prstGeom>
        </p:spPr>
      </p:pic>
    </p:spTree>
    <p:extLst>
      <p:ext uri="{BB962C8B-B14F-4D97-AF65-F5344CB8AC3E}">
        <p14:creationId xmlns:p14="http://schemas.microsoft.com/office/powerpoint/2010/main" xmlns="" val="37159776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r>
              <a:rPr lang="tr-TR" dirty="0" smtClean="0"/>
              <a:t>EBA’DA ÇEVRİMİÇİ NELER YAPILABİLİR</a:t>
            </a:r>
            <a:endParaRPr lang="tr-TR" dirty="0"/>
          </a:p>
        </p:txBody>
      </p:sp>
      <p:sp>
        <p:nvSpPr>
          <p:cNvPr id="4" name="İçerik Yer Tutucusu 3"/>
          <p:cNvSpPr>
            <a:spLocks noGrp="1"/>
          </p:cNvSpPr>
          <p:nvPr>
            <p:ph idx="1"/>
          </p:nvPr>
        </p:nvSpPr>
        <p:spPr>
          <a:xfrm>
            <a:off x="677334" y="1433015"/>
            <a:ext cx="8596668" cy="4608347"/>
          </a:xfrm>
        </p:spPr>
        <p:txBody>
          <a:bodyPr>
            <a:normAutofit/>
          </a:bodyPr>
          <a:lstStyle/>
          <a:p>
            <a:pPr marL="0" indent="0">
              <a:buNone/>
            </a:pPr>
            <a:r>
              <a:rPr lang="tr-TR" sz="2000" dirty="0" smtClean="0"/>
              <a:t>EBA sistemine giriş yaptıktan sonra:</a:t>
            </a:r>
          </a:p>
          <a:p>
            <a:r>
              <a:rPr lang="tr-TR" sz="2000" dirty="0" smtClean="0"/>
              <a:t>Dosya,</a:t>
            </a:r>
          </a:p>
          <a:p>
            <a:r>
              <a:rPr lang="tr-TR" sz="2000" dirty="0"/>
              <a:t>K</a:t>
            </a:r>
            <a:r>
              <a:rPr lang="tr-TR" sz="2000" dirty="0" smtClean="0"/>
              <a:t>itap,</a:t>
            </a:r>
          </a:p>
          <a:p>
            <a:r>
              <a:rPr lang="tr-TR" sz="2000" dirty="0"/>
              <a:t>S</a:t>
            </a:r>
            <a:r>
              <a:rPr lang="tr-TR" sz="2000" dirty="0" smtClean="0"/>
              <a:t>es,</a:t>
            </a:r>
          </a:p>
          <a:p>
            <a:r>
              <a:rPr lang="tr-TR" sz="2000" dirty="0" smtClean="0"/>
              <a:t>Video,</a:t>
            </a:r>
          </a:p>
          <a:p>
            <a:r>
              <a:rPr lang="tr-TR" sz="2000" dirty="0"/>
              <a:t>G</a:t>
            </a:r>
            <a:r>
              <a:rPr lang="tr-TR" sz="2000" dirty="0" smtClean="0"/>
              <a:t>örsel ,</a:t>
            </a:r>
          </a:p>
          <a:p>
            <a:r>
              <a:rPr lang="tr-TR" sz="2000" dirty="0"/>
              <a:t>D</a:t>
            </a:r>
            <a:r>
              <a:rPr lang="tr-TR" sz="2000" dirty="0" smtClean="0"/>
              <a:t>ergi vb. indirebilir </a:t>
            </a:r>
          </a:p>
          <a:p>
            <a:r>
              <a:rPr lang="tr-TR" sz="2000" dirty="0" smtClean="0"/>
              <a:t>Kendi hazırladığımız  dosyalarımızı,haberlerimizi,sesleri,videoları,görselleri,dökümanları Türkiye deki tüm öğretmenler ile paylaşabiliriz.</a:t>
            </a:r>
            <a:endParaRPr lang="tr-TR" sz="2000" dirty="0"/>
          </a:p>
        </p:txBody>
      </p:sp>
    </p:spTree>
    <p:extLst>
      <p:ext uri="{BB962C8B-B14F-4D97-AF65-F5344CB8AC3E}">
        <p14:creationId xmlns:p14="http://schemas.microsoft.com/office/powerpoint/2010/main" xmlns="" val="42403061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0" y="0"/>
            <a:ext cx="9339023" cy="5923128"/>
          </a:xfrm>
          <a:prstGeom prst="rect">
            <a:avLst/>
          </a:prstGeom>
        </p:spPr>
      </p:pic>
    </p:spTree>
    <p:extLst>
      <p:ext uri="{BB962C8B-B14F-4D97-AF65-F5344CB8AC3E}">
        <p14:creationId xmlns:p14="http://schemas.microsoft.com/office/powerpoint/2010/main" xmlns="" val="245736632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3848668" y="0"/>
            <a:ext cx="5083664" cy="6858000"/>
          </a:xfrm>
        </p:spPr>
        <p:txBody>
          <a:bodyPr>
            <a:normAutofit/>
          </a:bodyPr>
          <a:lstStyle/>
          <a:p>
            <a:pPr>
              <a:lnSpc>
                <a:spcPct val="150000"/>
              </a:lnSpc>
            </a:pPr>
            <a:r>
              <a:rPr lang="tr-TR" sz="2400" dirty="0"/>
              <a:t>EBA Dosya; öğretmen ve öğrencilerin sunum, </a:t>
            </a:r>
            <a:r>
              <a:rPr lang="tr-TR" sz="2400" dirty="0" err="1"/>
              <a:t>döküman</a:t>
            </a:r>
            <a:r>
              <a:rPr lang="tr-TR" sz="2400" dirty="0"/>
              <a:t>, görsel, ses, video, ... gibi dosyalarını saklayabilecekleri ve birbirleri ile paylaşılabilecekleri bir uygulamadır.</a:t>
            </a:r>
          </a:p>
          <a:p>
            <a:pPr>
              <a:lnSpc>
                <a:spcPct val="150000"/>
              </a:lnSpc>
            </a:pPr>
            <a:r>
              <a:rPr lang="tr-TR" sz="2400" dirty="0"/>
              <a:t>EBA dosya dosyalarınızı saklayabilmeniz için </a:t>
            </a:r>
            <a:r>
              <a:rPr lang="tr-TR" sz="2400" dirty="0" smtClean="0"/>
              <a:t>10 </a:t>
            </a:r>
            <a:r>
              <a:rPr lang="tr-TR" sz="2400" dirty="0"/>
              <a:t>GB bir alan vermektedir</a:t>
            </a:r>
            <a:r>
              <a:rPr lang="tr-TR" sz="1600" dirty="0"/>
              <a:t>.</a:t>
            </a:r>
          </a:p>
        </p:txBody>
      </p:sp>
      <p:pic>
        <p:nvPicPr>
          <p:cNvPr id="5" name="Resim 4"/>
          <p:cNvPicPr>
            <a:picLocks noChangeAspect="1"/>
          </p:cNvPicPr>
          <p:nvPr/>
        </p:nvPicPr>
        <p:blipFill>
          <a:blip r:embed="rId2"/>
          <a:stretch>
            <a:fillRect/>
          </a:stretch>
        </p:blipFill>
        <p:spPr>
          <a:xfrm>
            <a:off x="-1" y="0"/>
            <a:ext cx="3848669" cy="6858000"/>
          </a:xfrm>
          <a:prstGeom prst="rect">
            <a:avLst/>
          </a:prstGeom>
        </p:spPr>
      </p:pic>
    </p:spTree>
    <p:extLst>
      <p:ext uri="{BB962C8B-B14F-4D97-AF65-F5344CB8AC3E}">
        <p14:creationId xmlns:p14="http://schemas.microsoft.com/office/powerpoint/2010/main" xmlns="" val="42487593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dirty="0" smtClean="0"/>
              <a:t>www.eba.gov.tr</a:t>
            </a:r>
            <a:endParaRPr lang="tr-TR" dirty="0"/>
          </a:p>
        </p:txBody>
      </p:sp>
      <p:sp>
        <p:nvSpPr>
          <p:cNvPr id="3" name="Unvan 2"/>
          <p:cNvSpPr>
            <a:spLocks noGrp="1"/>
          </p:cNvSpPr>
          <p:nvPr>
            <p:ph type="title"/>
          </p:nvPr>
        </p:nvSpPr>
        <p:spPr/>
        <p:txBody>
          <a:bodyPr/>
          <a:lstStyle/>
          <a:p>
            <a:endParaRPr lang="tr-TR"/>
          </a:p>
        </p:txBody>
      </p:sp>
      <p:pic>
        <p:nvPicPr>
          <p:cNvPr id="5" name="Resim 4"/>
          <p:cNvPicPr>
            <a:picLocks noChangeAspect="1"/>
          </p:cNvPicPr>
          <p:nvPr/>
        </p:nvPicPr>
        <p:blipFill>
          <a:blip r:embed="rId2"/>
          <a:stretch>
            <a:fillRect/>
          </a:stretch>
        </p:blipFill>
        <p:spPr>
          <a:xfrm>
            <a:off x="0" y="-1"/>
            <a:ext cx="9182100" cy="6396299"/>
          </a:xfrm>
          <a:prstGeom prst="rect">
            <a:avLst/>
          </a:prstGeom>
        </p:spPr>
      </p:pic>
    </p:spTree>
    <p:extLst>
      <p:ext uri="{BB962C8B-B14F-4D97-AF65-F5344CB8AC3E}">
        <p14:creationId xmlns:p14="http://schemas.microsoft.com/office/powerpoint/2010/main" xmlns="" val="23670359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5911" y="286603"/>
            <a:ext cx="8884692" cy="4659029"/>
          </a:xfrm>
        </p:spPr>
        <p:txBody>
          <a:bodyPr>
            <a:normAutofit fontScale="90000"/>
          </a:bodyPr>
          <a:lstStyle/>
          <a:p>
            <a:pPr algn="ctr"/>
            <a:r>
              <a:rPr lang="tr-TR" sz="4800" dirty="0" smtClean="0">
                <a:ln w="9525">
                  <a:solidFill>
                    <a:schemeClr val="bg1"/>
                  </a:solidFill>
                  <a:prstDash val="solid"/>
                </a:ln>
                <a:effectLst>
                  <a:outerShdw blurRad="12700" dist="38100" dir="2700000" algn="tl" rotWithShape="0">
                    <a:schemeClr val="bg1">
                      <a:lumMod val="50000"/>
                    </a:schemeClr>
                  </a:outerShdw>
                </a:effectLst>
              </a:rPr>
              <a:t>ŞAİR ZİHNİ ORTAOKULU</a:t>
            </a:r>
            <a:r>
              <a:rPr lang="tr-TR" sz="4800" dirty="0" smtClean="0">
                <a:ln w="9525">
                  <a:solidFill>
                    <a:schemeClr val="bg1"/>
                  </a:solidFill>
                  <a:prstDash val="solid"/>
                </a:ln>
                <a:effectLst>
                  <a:outerShdw blurRad="12700" dist="38100" dir="2700000" algn="tl" rotWithShape="0">
                    <a:schemeClr val="bg1">
                      <a:lumMod val="50000"/>
                    </a:schemeClr>
                  </a:outerShdw>
                </a:effectLst>
              </a:rPr>
              <a:t/>
            </a:r>
            <a:br>
              <a:rPr lang="tr-TR" sz="4800" dirty="0" smtClean="0">
                <a:ln w="9525">
                  <a:solidFill>
                    <a:schemeClr val="bg1"/>
                  </a:solidFill>
                  <a:prstDash val="solid"/>
                </a:ln>
                <a:effectLst>
                  <a:outerShdw blurRad="12700" dist="38100" dir="2700000" algn="tl" rotWithShape="0">
                    <a:schemeClr val="bg1">
                      <a:lumMod val="50000"/>
                    </a:schemeClr>
                  </a:outerShdw>
                </a:effectLst>
              </a:rPr>
            </a:br>
            <a:r>
              <a:rPr lang="tr-TR" sz="4800" dirty="0" smtClean="0">
                <a:ln w="9525">
                  <a:solidFill>
                    <a:schemeClr val="bg1"/>
                  </a:solidFill>
                  <a:prstDash val="solid"/>
                </a:ln>
                <a:effectLst>
                  <a:outerShdw blurRad="12700" dist="38100" dir="2700000" algn="tl" rotWithShape="0">
                    <a:schemeClr val="bg1">
                      <a:lumMod val="50000"/>
                    </a:schemeClr>
                  </a:outerShdw>
                </a:effectLst>
              </a:rPr>
              <a:t>EĞİTİM BİLİŞİM AĞI </a:t>
            </a:r>
            <a:r>
              <a:rPr lang="tr-TR" sz="4800" dirty="0">
                <a:ln w="9525">
                  <a:solidFill>
                    <a:schemeClr val="bg1"/>
                  </a:solidFill>
                  <a:prstDash val="solid"/>
                </a:ln>
                <a:effectLst>
                  <a:outerShdw blurRad="12700" dist="38100" dir="2700000" algn="tl" rotWithShape="0">
                    <a:schemeClr val="bg1">
                      <a:lumMod val="50000"/>
                    </a:schemeClr>
                  </a:outerShdw>
                </a:effectLst>
              </a:rPr>
              <a:t/>
            </a:r>
            <a:br>
              <a:rPr lang="tr-TR" sz="4800" dirty="0">
                <a:ln w="9525">
                  <a:solidFill>
                    <a:schemeClr val="bg1"/>
                  </a:solidFill>
                  <a:prstDash val="solid"/>
                </a:ln>
                <a:effectLst>
                  <a:outerShdw blurRad="12700" dist="38100" dir="2700000" algn="tl" rotWithShape="0">
                    <a:schemeClr val="bg1">
                      <a:lumMod val="50000"/>
                    </a:schemeClr>
                  </a:outerShdw>
                </a:effectLst>
              </a:rPr>
            </a:br>
            <a:r>
              <a:rPr lang="tr-TR" sz="4800" dirty="0" smtClean="0">
                <a:ln w="9525">
                  <a:solidFill>
                    <a:schemeClr val="bg1"/>
                  </a:solidFill>
                  <a:prstDash val="solid"/>
                </a:ln>
                <a:effectLst>
                  <a:outerShdw blurRad="12700" dist="38100" dir="2700000" algn="tl" rotWithShape="0">
                    <a:schemeClr val="bg1">
                      <a:lumMod val="50000"/>
                    </a:schemeClr>
                  </a:outerShdw>
                </a:effectLst>
              </a:rPr>
              <a:t>(EBA)</a:t>
            </a:r>
            <a:r>
              <a:rPr lang="tr-TR" sz="4800" dirty="0">
                <a:ln w="9525">
                  <a:solidFill>
                    <a:schemeClr val="bg1"/>
                  </a:solidFill>
                  <a:prstDash val="solid"/>
                </a:ln>
                <a:effectLst>
                  <a:outerShdw blurRad="12700" dist="38100" dir="2700000" algn="tl" rotWithShape="0">
                    <a:schemeClr val="bg1">
                      <a:lumMod val="50000"/>
                    </a:schemeClr>
                  </a:outerShdw>
                </a:effectLst>
              </a:rPr>
              <a:t/>
            </a:r>
            <a:br>
              <a:rPr lang="tr-TR" sz="4800" dirty="0">
                <a:ln w="9525">
                  <a:solidFill>
                    <a:schemeClr val="bg1"/>
                  </a:solidFill>
                  <a:prstDash val="solid"/>
                </a:ln>
                <a:effectLst>
                  <a:outerShdw blurRad="12700" dist="38100" dir="2700000" algn="tl" rotWithShape="0">
                    <a:schemeClr val="bg1">
                      <a:lumMod val="50000"/>
                    </a:schemeClr>
                  </a:outerShdw>
                </a:effectLst>
              </a:rPr>
            </a:br>
            <a:r>
              <a:rPr lang="tr-TR" sz="4800" dirty="0">
                <a:ln w="9525">
                  <a:solidFill>
                    <a:schemeClr val="bg1"/>
                  </a:solidFill>
                  <a:prstDash val="solid"/>
                </a:ln>
                <a:effectLst>
                  <a:outerShdw blurRad="12700" dist="38100" dir="2700000" algn="tl" rotWithShape="0">
                    <a:schemeClr val="bg1">
                      <a:lumMod val="50000"/>
                    </a:schemeClr>
                  </a:outerShdw>
                </a:effectLst>
              </a:rPr>
              <a:t>BİLGİLENDİRME </a:t>
            </a:r>
            <a:r>
              <a:rPr lang="tr-TR" sz="4800" dirty="0" smtClean="0">
                <a:ln w="9525">
                  <a:solidFill>
                    <a:schemeClr val="bg1"/>
                  </a:solidFill>
                  <a:prstDash val="solid"/>
                </a:ln>
                <a:effectLst>
                  <a:outerShdw blurRad="12700" dist="38100" dir="2700000" algn="tl" rotWithShape="0">
                    <a:schemeClr val="bg1">
                      <a:lumMod val="50000"/>
                    </a:schemeClr>
                  </a:outerShdw>
                </a:effectLst>
              </a:rPr>
              <a:t>TOPLANTISINA </a:t>
            </a:r>
            <a:br>
              <a:rPr lang="tr-TR" sz="4800" dirty="0" smtClean="0">
                <a:ln w="9525">
                  <a:solidFill>
                    <a:schemeClr val="bg1"/>
                  </a:solidFill>
                  <a:prstDash val="solid"/>
                </a:ln>
                <a:effectLst>
                  <a:outerShdw blurRad="12700" dist="38100" dir="2700000" algn="tl" rotWithShape="0">
                    <a:schemeClr val="bg1">
                      <a:lumMod val="50000"/>
                    </a:schemeClr>
                  </a:outerShdw>
                </a:effectLst>
              </a:rPr>
            </a:br>
            <a:r>
              <a:rPr lang="tr-TR" sz="4800" dirty="0" smtClean="0">
                <a:ln w="9525">
                  <a:solidFill>
                    <a:schemeClr val="bg1"/>
                  </a:solidFill>
                  <a:prstDash val="solid"/>
                </a:ln>
                <a:effectLst>
                  <a:outerShdw blurRad="12700" dist="38100" dir="2700000" algn="tl" rotWithShape="0">
                    <a:schemeClr val="bg1">
                      <a:lumMod val="50000"/>
                    </a:schemeClr>
                  </a:outerShdw>
                </a:effectLst>
              </a:rPr>
              <a:t>KATILIMINIZ İÇİN TEŞEKKÜR EDERİZ</a:t>
            </a:r>
            <a:r>
              <a:rPr lang="tr-TR" sz="4400" dirty="0">
                <a:ln w="9525">
                  <a:solidFill>
                    <a:schemeClr val="bg1"/>
                  </a:solidFill>
                  <a:prstDash val="solid"/>
                </a:ln>
                <a:effectLst>
                  <a:outerShdw blurRad="12700" dist="38100" dir="2700000" algn="tl" rotWithShape="0">
                    <a:schemeClr val="bg1">
                      <a:lumMod val="50000"/>
                    </a:schemeClr>
                  </a:outerShdw>
                </a:effectLst>
              </a:rPr>
              <a:t/>
            </a:r>
            <a:br>
              <a:rPr lang="tr-TR" sz="4400" dirty="0">
                <a:ln w="9525">
                  <a:solidFill>
                    <a:schemeClr val="bg1"/>
                  </a:solidFill>
                  <a:prstDash val="solid"/>
                </a:ln>
                <a:effectLst>
                  <a:outerShdw blurRad="12700" dist="38100" dir="2700000" algn="tl" rotWithShape="0">
                    <a:schemeClr val="bg1">
                      <a:lumMod val="50000"/>
                    </a:schemeClr>
                  </a:outerShdw>
                </a:effectLst>
              </a:rPr>
            </a:br>
            <a:endParaRPr lang="tr-TR" sz="4400" dirty="0"/>
          </a:p>
        </p:txBody>
      </p:sp>
      <p:sp>
        <p:nvSpPr>
          <p:cNvPr id="4" name="Altbilgi Yer Tutucusu 3"/>
          <p:cNvSpPr>
            <a:spLocks noGrp="1"/>
          </p:cNvSpPr>
          <p:nvPr>
            <p:ph type="ftr" sz="quarter" idx="11"/>
          </p:nvPr>
        </p:nvSpPr>
        <p:spPr>
          <a:xfrm>
            <a:off x="926468" y="6459175"/>
            <a:ext cx="8254998" cy="365125"/>
          </a:xfrm>
        </p:spPr>
        <p:txBody>
          <a:bodyPr/>
          <a:lstStyle/>
          <a:p>
            <a:r>
              <a:rPr lang="tr-TR" dirty="0" smtClean="0"/>
              <a:t>www.eba.gov.tr</a:t>
            </a:r>
            <a:endParaRPr lang="tr-TR" dirty="0"/>
          </a:p>
        </p:txBody>
      </p:sp>
      <p:sp>
        <p:nvSpPr>
          <p:cNvPr id="6" name="Metin kutusu 5"/>
          <p:cNvSpPr txBox="1"/>
          <p:nvPr/>
        </p:nvSpPr>
        <p:spPr>
          <a:xfrm>
            <a:off x="3429883" y="5240739"/>
            <a:ext cx="3248168" cy="923330"/>
          </a:xfrm>
          <a:prstGeom prst="rect">
            <a:avLst/>
          </a:prstGeom>
          <a:noFill/>
        </p:spPr>
        <p:txBody>
          <a:bodyPr wrap="square" rtlCol="0">
            <a:spAutoFit/>
          </a:bodyPr>
          <a:lstStyle/>
          <a:p>
            <a:pPr algn="ctr"/>
            <a:r>
              <a:rPr lang="tr-TR" b="1" dirty="0" smtClean="0"/>
              <a:t>Hazırlayan</a:t>
            </a:r>
          </a:p>
          <a:p>
            <a:pPr algn="ctr"/>
            <a:r>
              <a:rPr lang="tr-TR" b="1" dirty="0" smtClean="0"/>
              <a:t>İsmail ÇETİN</a:t>
            </a:r>
            <a:endParaRPr lang="tr-TR" b="1" dirty="0" smtClean="0"/>
          </a:p>
          <a:p>
            <a:pPr algn="ctr"/>
            <a:r>
              <a:rPr lang="tr-TR" b="1" dirty="0" smtClean="0"/>
              <a:t>BT Rehber Öğretmeni</a:t>
            </a:r>
            <a:endParaRPr lang="tr-TR" b="1" dirty="0"/>
          </a:p>
        </p:txBody>
      </p:sp>
    </p:spTree>
    <p:extLst>
      <p:ext uri="{BB962C8B-B14F-4D97-AF65-F5344CB8AC3E}">
        <p14:creationId xmlns:p14="http://schemas.microsoft.com/office/powerpoint/2010/main" xmlns="" val="459499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5553" y="-382138"/>
            <a:ext cx="12906233" cy="712349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7582" y="4797331"/>
            <a:ext cx="2024418" cy="1944026"/>
          </a:xfrm>
          <a:prstGeom prst="ellipse">
            <a:avLst/>
          </a:prstGeom>
        </p:spPr>
      </p:pic>
    </p:spTree>
    <p:extLst>
      <p:ext uri="{BB962C8B-B14F-4D97-AF65-F5344CB8AC3E}">
        <p14:creationId xmlns:p14="http://schemas.microsoft.com/office/powerpoint/2010/main" xmlns="" val="18083201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12215"/>
            <a:ext cx="8596668" cy="1320800"/>
          </a:xfrm>
        </p:spPr>
        <p:txBody>
          <a:bodyPr/>
          <a:lstStyle/>
          <a:p>
            <a:r>
              <a:rPr lang="tr-TR" dirty="0" smtClean="0"/>
              <a:t>EBA(Eğitim Bilişim Ağı)</a:t>
            </a:r>
            <a:endParaRPr lang="tr-TR" dirty="0"/>
          </a:p>
        </p:txBody>
      </p:sp>
      <p:sp>
        <p:nvSpPr>
          <p:cNvPr id="3" name="İçerik Yer Tutucusu 2"/>
          <p:cNvSpPr>
            <a:spLocks noGrp="1"/>
          </p:cNvSpPr>
          <p:nvPr>
            <p:ph idx="1"/>
          </p:nvPr>
        </p:nvSpPr>
        <p:spPr>
          <a:xfrm>
            <a:off x="677334" y="982639"/>
            <a:ext cx="8596668" cy="5413660"/>
          </a:xfrm>
        </p:spPr>
        <p:txBody>
          <a:bodyPr>
            <a:normAutofit fontScale="92500"/>
          </a:bodyPr>
          <a:lstStyle/>
          <a:p>
            <a:pPr>
              <a:lnSpc>
                <a:spcPct val="150000"/>
              </a:lnSpc>
            </a:pPr>
            <a:r>
              <a:rPr lang="tr-TR" sz="2400" i="1" dirty="0"/>
              <a:t>Eğitimin geleceğe açılan kapısı </a:t>
            </a:r>
            <a:r>
              <a:rPr lang="tr-TR" sz="2400" dirty="0"/>
              <a:t>olan </a:t>
            </a:r>
            <a:r>
              <a:rPr lang="tr-TR" sz="2400" dirty="0" smtClean="0"/>
              <a:t>EBA:</a:t>
            </a:r>
            <a:endParaRPr lang="tr-TR" sz="2400" dirty="0"/>
          </a:p>
          <a:p>
            <a:pPr marL="0" indent="0">
              <a:lnSpc>
                <a:spcPct val="150000"/>
              </a:lnSpc>
              <a:buNone/>
            </a:pPr>
            <a:r>
              <a:rPr lang="tr-TR" sz="2400" dirty="0" smtClean="0"/>
              <a:t>	Yenilik </a:t>
            </a:r>
            <a:r>
              <a:rPr lang="tr-TR" sz="2400" dirty="0"/>
              <a:t>ve Eğitim Teknolojileri </a:t>
            </a:r>
            <a:r>
              <a:rPr lang="tr-TR" sz="2400" dirty="0" smtClean="0"/>
              <a:t>(YEĞİTEK) Genel </a:t>
            </a:r>
            <a:r>
              <a:rPr lang="tr-TR" sz="2400" dirty="0"/>
              <a:t>Müdürlüğü tarafından yürütülen </a:t>
            </a:r>
            <a:r>
              <a:rPr lang="tr-TR" sz="2400" dirty="0">
                <a:solidFill>
                  <a:srgbClr val="FF0000"/>
                </a:solidFill>
              </a:rPr>
              <a:t>çevrimiçi bir sosyal eğitim </a:t>
            </a:r>
            <a:r>
              <a:rPr lang="tr-TR" sz="2400" dirty="0" smtClean="0">
                <a:solidFill>
                  <a:srgbClr val="FF0000"/>
                </a:solidFill>
              </a:rPr>
              <a:t>platformudur.</a:t>
            </a:r>
          </a:p>
          <a:p>
            <a:pPr marL="0" indent="0">
              <a:lnSpc>
                <a:spcPct val="150000"/>
              </a:lnSpc>
              <a:buNone/>
            </a:pPr>
            <a:r>
              <a:rPr lang="tr-TR" sz="2400" dirty="0">
                <a:solidFill>
                  <a:srgbClr val="FF0000"/>
                </a:solidFill>
              </a:rPr>
              <a:t>	</a:t>
            </a:r>
            <a:r>
              <a:rPr lang="tr-TR" sz="2400" b="1" dirty="0" smtClean="0"/>
              <a:t>Bu </a:t>
            </a:r>
            <a:r>
              <a:rPr lang="tr-TR" sz="2400" b="1" dirty="0"/>
              <a:t>platformun amacı; </a:t>
            </a:r>
            <a:endParaRPr lang="tr-TR" sz="2400" b="1" dirty="0" smtClean="0"/>
          </a:p>
          <a:p>
            <a:pPr>
              <a:lnSpc>
                <a:spcPct val="150000"/>
              </a:lnSpc>
              <a:buFont typeface="Wingdings" panose="05000000000000000000" pitchFamily="2" charset="2"/>
              <a:buChar char="q"/>
            </a:pPr>
            <a:r>
              <a:rPr lang="tr-TR" sz="2400" dirty="0" smtClean="0"/>
              <a:t>	Okulda</a:t>
            </a:r>
            <a:r>
              <a:rPr lang="tr-TR" sz="2400" dirty="0"/>
              <a:t>, evde, kısacası ihtiyaç duyulan her yerde bilgi teknolojileri araçlarını kullanarak </a:t>
            </a:r>
            <a:r>
              <a:rPr lang="tr-TR" sz="2400" dirty="0" smtClean="0"/>
              <a:t>teknolojinin </a:t>
            </a:r>
            <a:r>
              <a:rPr lang="tr-TR" sz="2400" dirty="0"/>
              <a:t>eğitime entegrasyonunu </a:t>
            </a:r>
            <a:r>
              <a:rPr lang="tr-TR" sz="2400" dirty="0" smtClean="0"/>
              <a:t>sağlamaktır</a:t>
            </a:r>
            <a:r>
              <a:rPr lang="tr-TR" sz="2400" dirty="0"/>
              <a:t>.</a:t>
            </a:r>
            <a:endParaRPr lang="tr-TR" sz="2400" dirty="0" smtClean="0"/>
          </a:p>
          <a:p>
            <a:pPr>
              <a:lnSpc>
                <a:spcPct val="150000"/>
              </a:lnSpc>
              <a:buFont typeface="Wingdings" panose="05000000000000000000" pitchFamily="2" charset="2"/>
              <a:buChar char="q"/>
            </a:pPr>
            <a:r>
              <a:rPr lang="tr-TR" sz="2400" dirty="0" smtClean="0"/>
              <a:t>	 </a:t>
            </a:r>
            <a:r>
              <a:rPr lang="tr-TR" sz="2400" dirty="0"/>
              <a:t>EBA,  sınıf seviyelerine uygun, güvenilir ve doğru e-içerikler sunmak için oluşturulup geliştirilmeye devam etmektedir.</a:t>
            </a:r>
            <a:endParaRPr lang="tr-TR" sz="2400" dirty="0" smtClean="0">
              <a:solidFill>
                <a:srgbClr val="FF0000"/>
              </a:solidFill>
            </a:endParaRPr>
          </a:p>
          <a:p>
            <a:pPr marL="0" indent="0">
              <a:buNone/>
            </a:pPr>
            <a:endParaRPr lang="tr-TR" dirty="0" smtClean="0"/>
          </a:p>
        </p:txBody>
      </p:sp>
      <p:sp>
        <p:nvSpPr>
          <p:cNvPr id="4" name="Altbilgi Yer Tutucusu 3"/>
          <p:cNvSpPr>
            <a:spLocks noGrp="1"/>
          </p:cNvSpPr>
          <p:nvPr>
            <p:ph type="ftr" sz="quarter" idx="11"/>
          </p:nvPr>
        </p:nvSpPr>
        <p:spPr/>
        <p:txBody>
          <a:bodyPr/>
          <a:lstStyle/>
          <a:p>
            <a:r>
              <a:rPr lang="tr-TR" dirty="0" smtClean="0"/>
              <a:t>www.eba.gov.tr</a:t>
            </a:r>
            <a:endParaRPr lang="tr-TR" dirty="0"/>
          </a:p>
        </p:txBody>
      </p:sp>
    </p:spTree>
    <p:extLst>
      <p:ext uri="{BB962C8B-B14F-4D97-AF65-F5344CB8AC3E}">
        <p14:creationId xmlns:p14="http://schemas.microsoft.com/office/powerpoint/2010/main" xmlns="" val="1427783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54663"/>
            <a:ext cx="8596668" cy="727881"/>
          </a:xfrm>
        </p:spPr>
        <p:txBody>
          <a:bodyPr/>
          <a:lstStyle/>
          <a:p>
            <a:r>
              <a:rPr lang="tr-TR" dirty="0" smtClean="0"/>
              <a:t>NEDEN EBA </a:t>
            </a:r>
            <a:endParaRPr lang="tr-TR" dirty="0"/>
          </a:p>
        </p:txBody>
      </p:sp>
      <p:sp>
        <p:nvSpPr>
          <p:cNvPr id="3" name="İçerik Yer Tutucusu 2"/>
          <p:cNvSpPr>
            <a:spLocks noGrp="1"/>
          </p:cNvSpPr>
          <p:nvPr>
            <p:ph idx="1"/>
          </p:nvPr>
        </p:nvSpPr>
        <p:spPr>
          <a:xfrm>
            <a:off x="677334" y="859809"/>
            <a:ext cx="8596668" cy="5536490"/>
          </a:xfrm>
        </p:spPr>
        <p:txBody>
          <a:bodyPr>
            <a:noAutofit/>
          </a:bodyPr>
          <a:lstStyle/>
          <a:p>
            <a:pPr>
              <a:lnSpc>
                <a:spcPct val="150000"/>
              </a:lnSpc>
            </a:pPr>
            <a:r>
              <a:rPr lang="tr-TR" sz="2100" dirty="0"/>
              <a:t>Farklı, zengin ve eğitici içerikler sunmak,</a:t>
            </a:r>
          </a:p>
          <a:p>
            <a:pPr>
              <a:lnSpc>
                <a:spcPct val="150000"/>
              </a:lnSpc>
            </a:pPr>
            <a:r>
              <a:rPr lang="tr-TR" sz="2100" dirty="0" smtClean="0"/>
              <a:t>Bilişim </a:t>
            </a:r>
            <a:r>
              <a:rPr lang="tr-TR" sz="2100" dirty="0"/>
              <a:t>kültürünü yaygınlaştırarak eğitimde kullanılmasını sağlamak,</a:t>
            </a:r>
          </a:p>
          <a:p>
            <a:pPr>
              <a:lnSpc>
                <a:spcPct val="150000"/>
              </a:lnSpc>
            </a:pPr>
            <a:r>
              <a:rPr lang="tr-TR" sz="2100" dirty="0" smtClean="0"/>
              <a:t>İçerikle </a:t>
            </a:r>
            <a:r>
              <a:rPr lang="tr-TR" sz="2100" dirty="0"/>
              <a:t>ilgili ihtiyaçlarınıza cevap vermek,</a:t>
            </a:r>
          </a:p>
          <a:p>
            <a:pPr>
              <a:lnSpc>
                <a:spcPct val="150000"/>
              </a:lnSpc>
            </a:pPr>
            <a:r>
              <a:rPr lang="tr-TR" sz="2100" dirty="0" smtClean="0"/>
              <a:t>Sosyal </a:t>
            </a:r>
            <a:r>
              <a:rPr lang="tr-TR" sz="2100" dirty="0"/>
              <a:t>ağ yapısıyla bilgi alışverişinde bulunmak,</a:t>
            </a:r>
          </a:p>
          <a:p>
            <a:pPr>
              <a:lnSpc>
                <a:spcPct val="150000"/>
              </a:lnSpc>
            </a:pPr>
            <a:r>
              <a:rPr lang="tr-TR" sz="2100" dirty="0" smtClean="0"/>
              <a:t>Zengin </a:t>
            </a:r>
            <a:r>
              <a:rPr lang="tr-TR" sz="2100" dirty="0"/>
              <a:t>ve gittikçe büyüyen arşiviyle derslere katkı sağlamak,</a:t>
            </a:r>
          </a:p>
          <a:p>
            <a:pPr>
              <a:lnSpc>
                <a:spcPct val="150000"/>
              </a:lnSpc>
            </a:pPr>
            <a:r>
              <a:rPr lang="tr-TR" sz="2100" dirty="0" smtClean="0"/>
              <a:t>Farklı </a:t>
            </a:r>
            <a:r>
              <a:rPr lang="tr-TR" sz="2100" dirty="0"/>
              <a:t>öğrenme stillerine (sözel, görsel, sayısal, sosyal, bireysel, işitsel öğrenme) sahip öğrencileri de kapsamak,</a:t>
            </a:r>
          </a:p>
          <a:p>
            <a:pPr>
              <a:lnSpc>
                <a:spcPct val="150000"/>
              </a:lnSpc>
            </a:pPr>
            <a:r>
              <a:rPr lang="tr-TR" sz="2100" dirty="0" smtClean="0"/>
              <a:t>Bütün </a:t>
            </a:r>
            <a:r>
              <a:rPr lang="tr-TR" sz="2100" dirty="0"/>
              <a:t>öğretmenleri ortak bir paydada buluşturarak eğitime el birliğiyle yön vermelerini </a:t>
            </a:r>
            <a:r>
              <a:rPr lang="tr-TR" sz="2100" dirty="0" smtClean="0"/>
              <a:t>sağlamaktır.</a:t>
            </a:r>
            <a:endParaRPr lang="tr-TR" sz="2100" dirty="0"/>
          </a:p>
        </p:txBody>
      </p:sp>
      <p:sp>
        <p:nvSpPr>
          <p:cNvPr id="4" name="Altbilgi Yer Tutucusu 3"/>
          <p:cNvSpPr>
            <a:spLocks noGrp="1"/>
          </p:cNvSpPr>
          <p:nvPr>
            <p:ph type="ftr" sz="quarter" idx="11"/>
          </p:nvPr>
        </p:nvSpPr>
        <p:spPr/>
        <p:txBody>
          <a:bodyPr/>
          <a:lstStyle/>
          <a:p>
            <a:r>
              <a:rPr lang="tr-TR" dirty="0" smtClean="0"/>
              <a:t>www.eba.gov.tr</a:t>
            </a:r>
            <a:endParaRPr lang="tr-TR" dirty="0"/>
          </a:p>
        </p:txBody>
      </p:sp>
    </p:spTree>
    <p:extLst>
      <p:ext uri="{BB962C8B-B14F-4D97-AF65-F5344CB8AC3E}">
        <p14:creationId xmlns:p14="http://schemas.microsoft.com/office/powerpoint/2010/main" xmlns="" val="425537823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659142" y="791429"/>
            <a:ext cx="1584204" cy="145097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514951" y="55167"/>
            <a:ext cx="8596668" cy="495453"/>
          </a:xfrm>
        </p:spPr>
        <p:txBody>
          <a:bodyPr>
            <a:normAutofit fontScale="90000"/>
          </a:bodyPr>
          <a:lstStyle/>
          <a:p>
            <a:r>
              <a:rPr lang="tr-TR" dirty="0" smtClean="0"/>
              <a:t>EBA’DA NELER VAR</a:t>
            </a:r>
            <a:endParaRPr lang="tr-TR" dirty="0"/>
          </a:p>
        </p:txBody>
      </p:sp>
      <p:sp>
        <p:nvSpPr>
          <p:cNvPr id="4" name="Altbilgi Yer Tutucusu 3"/>
          <p:cNvSpPr>
            <a:spLocks noGrp="1"/>
          </p:cNvSpPr>
          <p:nvPr>
            <p:ph type="ftr" sz="quarter" idx="11"/>
          </p:nvPr>
        </p:nvSpPr>
        <p:spPr/>
        <p:txBody>
          <a:bodyPr/>
          <a:lstStyle/>
          <a:p>
            <a:r>
              <a:rPr lang="tr-TR" smtClean="0"/>
              <a:t>www.eba.gov.tr</a:t>
            </a:r>
            <a:endParaRPr lang="tr-TR" dirty="0"/>
          </a:p>
        </p:txBody>
      </p:sp>
      <p:sp>
        <p:nvSpPr>
          <p:cNvPr id="5" name="Oval 4"/>
          <p:cNvSpPr/>
          <p:nvPr/>
        </p:nvSpPr>
        <p:spPr>
          <a:xfrm>
            <a:off x="383685" y="3331147"/>
            <a:ext cx="1584204" cy="14509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6" name="Metin kutusu 5"/>
          <p:cNvSpPr txBox="1"/>
          <p:nvPr/>
        </p:nvSpPr>
        <p:spPr>
          <a:xfrm>
            <a:off x="514951" y="3856581"/>
            <a:ext cx="1417925" cy="400110"/>
          </a:xfrm>
          <a:prstGeom prst="rect">
            <a:avLst/>
          </a:prstGeom>
          <a:noFill/>
        </p:spPr>
        <p:txBody>
          <a:bodyPr wrap="square" rtlCol="0">
            <a:spAutoFit/>
          </a:bodyPr>
          <a:lstStyle/>
          <a:p>
            <a:r>
              <a:rPr lang="tr-TR" sz="2000" b="1" dirty="0" smtClean="0"/>
              <a:t>HABERLER</a:t>
            </a:r>
            <a:endParaRPr lang="tr-TR" b="1" dirty="0"/>
          </a:p>
        </p:txBody>
      </p:sp>
      <p:sp>
        <p:nvSpPr>
          <p:cNvPr id="18" name="Oval 17"/>
          <p:cNvSpPr/>
          <p:nvPr/>
        </p:nvSpPr>
        <p:spPr>
          <a:xfrm>
            <a:off x="780343" y="1698528"/>
            <a:ext cx="1584204" cy="14509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9" name="Metin kutusu 18"/>
          <p:cNvSpPr txBox="1"/>
          <p:nvPr/>
        </p:nvSpPr>
        <p:spPr>
          <a:xfrm>
            <a:off x="1010458" y="2169312"/>
            <a:ext cx="1267752" cy="400110"/>
          </a:xfrm>
          <a:prstGeom prst="rect">
            <a:avLst/>
          </a:prstGeom>
          <a:noFill/>
        </p:spPr>
        <p:txBody>
          <a:bodyPr wrap="square" rtlCol="0">
            <a:spAutoFit/>
          </a:bodyPr>
          <a:lstStyle/>
          <a:p>
            <a:r>
              <a:rPr lang="tr-TR" sz="2000" b="1" dirty="0" smtClean="0"/>
              <a:t>E-</a:t>
            </a:r>
            <a:r>
              <a:rPr lang="tr-TR" sz="2000" b="1" dirty="0" err="1" smtClean="0"/>
              <a:t>iÇERİK</a:t>
            </a:r>
            <a:endParaRPr lang="tr-TR" b="1" dirty="0"/>
          </a:p>
        </p:txBody>
      </p:sp>
      <p:sp>
        <p:nvSpPr>
          <p:cNvPr id="20" name="Oval 19"/>
          <p:cNvSpPr/>
          <p:nvPr/>
        </p:nvSpPr>
        <p:spPr>
          <a:xfrm>
            <a:off x="2621132" y="791430"/>
            <a:ext cx="1443198" cy="13984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21" name="Metin kutusu 20"/>
          <p:cNvSpPr txBox="1"/>
          <p:nvPr/>
        </p:nvSpPr>
        <p:spPr>
          <a:xfrm>
            <a:off x="5037422" y="1316863"/>
            <a:ext cx="1267752" cy="400110"/>
          </a:xfrm>
          <a:prstGeom prst="rect">
            <a:avLst/>
          </a:prstGeom>
          <a:noFill/>
        </p:spPr>
        <p:txBody>
          <a:bodyPr wrap="square" rtlCol="0">
            <a:spAutoFit/>
          </a:bodyPr>
          <a:lstStyle/>
          <a:p>
            <a:r>
              <a:rPr lang="tr-TR" sz="2000" b="1" dirty="0" smtClean="0"/>
              <a:t>VİDEO</a:t>
            </a:r>
            <a:endParaRPr lang="tr-TR" b="1" dirty="0"/>
          </a:p>
        </p:txBody>
      </p:sp>
      <p:sp>
        <p:nvSpPr>
          <p:cNvPr id="22" name="Metin kutusu 21"/>
          <p:cNvSpPr txBox="1"/>
          <p:nvPr/>
        </p:nvSpPr>
        <p:spPr>
          <a:xfrm>
            <a:off x="2796578" y="1298418"/>
            <a:ext cx="1267752" cy="400110"/>
          </a:xfrm>
          <a:prstGeom prst="rect">
            <a:avLst/>
          </a:prstGeom>
          <a:noFill/>
        </p:spPr>
        <p:txBody>
          <a:bodyPr wrap="square" rtlCol="0">
            <a:spAutoFit/>
          </a:bodyPr>
          <a:lstStyle/>
          <a:p>
            <a:r>
              <a:rPr lang="tr-TR" sz="2000" b="1" dirty="0" smtClean="0"/>
              <a:t>E-KİTAP</a:t>
            </a:r>
            <a:endParaRPr lang="tr-TR" b="1" dirty="0"/>
          </a:p>
        </p:txBody>
      </p:sp>
      <p:sp>
        <p:nvSpPr>
          <p:cNvPr id="25" name="Oval 24"/>
          <p:cNvSpPr/>
          <p:nvPr/>
        </p:nvSpPr>
        <p:spPr>
          <a:xfrm>
            <a:off x="6994985" y="3095473"/>
            <a:ext cx="1584204" cy="145097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6" name="Metin kutusu 25"/>
          <p:cNvSpPr txBox="1"/>
          <p:nvPr/>
        </p:nvSpPr>
        <p:spPr>
          <a:xfrm>
            <a:off x="7548070" y="3620907"/>
            <a:ext cx="1267752" cy="400110"/>
          </a:xfrm>
          <a:prstGeom prst="rect">
            <a:avLst/>
          </a:prstGeom>
          <a:noFill/>
        </p:spPr>
        <p:txBody>
          <a:bodyPr wrap="square" rtlCol="0">
            <a:spAutoFit/>
          </a:bodyPr>
          <a:lstStyle/>
          <a:p>
            <a:r>
              <a:rPr lang="tr-TR" sz="2000" b="1" dirty="0" smtClean="0"/>
              <a:t>SES</a:t>
            </a:r>
            <a:endParaRPr lang="tr-TR" b="1" dirty="0"/>
          </a:p>
        </p:txBody>
      </p:sp>
      <p:sp>
        <p:nvSpPr>
          <p:cNvPr id="31" name="Oval 30"/>
          <p:cNvSpPr/>
          <p:nvPr/>
        </p:nvSpPr>
        <p:spPr>
          <a:xfrm>
            <a:off x="6597742" y="4947725"/>
            <a:ext cx="1584204" cy="145097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32" name="Metin kutusu 31"/>
          <p:cNvSpPr txBox="1"/>
          <p:nvPr/>
        </p:nvSpPr>
        <p:spPr>
          <a:xfrm>
            <a:off x="6994985" y="5329682"/>
            <a:ext cx="1384262" cy="707886"/>
          </a:xfrm>
          <a:prstGeom prst="rect">
            <a:avLst/>
          </a:prstGeom>
          <a:noFill/>
        </p:spPr>
        <p:txBody>
          <a:bodyPr wrap="square" rtlCol="0">
            <a:spAutoFit/>
          </a:bodyPr>
          <a:lstStyle/>
          <a:p>
            <a:r>
              <a:rPr lang="tr-TR" sz="2000" b="1" dirty="0" smtClean="0"/>
              <a:t>SORU CEVAP</a:t>
            </a:r>
            <a:endParaRPr lang="tr-TR" b="1" dirty="0"/>
          </a:p>
        </p:txBody>
      </p:sp>
      <p:sp>
        <p:nvSpPr>
          <p:cNvPr id="36" name="Oval 35"/>
          <p:cNvSpPr/>
          <p:nvPr/>
        </p:nvSpPr>
        <p:spPr>
          <a:xfrm>
            <a:off x="6435466" y="1372118"/>
            <a:ext cx="1584204" cy="145097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37" name="Metin kutusu 36"/>
          <p:cNvSpPr txBox="1"/>
          <p:nvPr/>
        </p:nvSpPr>
        <p:spPr>
          <a:xfrm>
            <a:off x="6751918" y="1905392"/>
            <a:ext cx="1267752" cy="400110"/>
          </a:xfrm>
          <a:prstGeom prst="rect">
            <a:avLst/>
          </a:prstGeom>
          <a:noFill/>
        </p:spPr>
        <p:txBody>
          <a:bodyPr wrap="square" rtlCol="0">
            <a:spAutoFit/>
          </a:bodyPr>
          <a:lstStyle/>
          <a:p>
            <a:r>
              <a:rPr lang="tr-TR" sz="2000" b="1" dirty="0" smtClean="0"/>
              <a:t>E-DERGİ</a:t>
            </a:r>
            <a:endParaRPr lang="tr-TR" b="1" dirty="0"/>
          </a:p>
        </p:txBody>
      </p:sp>
      <p:sp>
        <p:nvSpPr>
          <p:cNvPr id="39" name="Oval 38"/>
          <p:cNvSpPr/>
          <p:nvPr/>
        </p:nvSpPr>
        <p:spPr>
          <a:xfrm>
            <a:off x="599181" y="5070094"/>
            <a:ext cx="1584204" cy="1450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Metin kutusu 39"/>
          <p:cNvSpPr txBox="1"/>
          <p:nvPr/>
        </p:nvSpPr>
        <p:spPr>
          <a:xfrm>
            <a:off x="901822" y="5629967"/>
            <a:ext cx="1267752" cy="400110"/>
          </a:xfrm>
          <a:prstGeom prst="rect">
            <a:avLst/>
          </a:prstGeom>
          <a:noFill/>
        </p:spPr>
        <p:txBody>
          <a:bodyPr wrap="square" rtlCol="0">
            <a:spAutoFit/>
          </a:bodyPr>
          <a:lstStyle/>
          <a:p>
            <a:r>
              <a:rPr lang="tr-TR" sz="2000" b="1" dirty="0" smtClean="0"/>
              <a:t>GÖRSEL</a:t>
            </a:r>
            <a:endParaRPr lang="tr-TR" b="1" dirty="0"/>
          </a:p>
        </p:txBody>
      </p:sp>
      <p:pic>
        <p:nvPicPr>
          <p:cNvPr id="41" name="Resim 40"/>
          <p:cNvPicPr>
            <a:picLocks noChangeAspect="1"/>
          </p:cNvPicPr>
          <p:nvPr/>
        </p:nvPicPr>
        <p:blipFill>
          <a:blip r:embed="rId2"/>
          <a:stretch>
            <a:fillRect/>
          </a:stretch>
        </p:blipFill>
        <p:spPr>
          <a:xfrm>
            <a:off x="2559677" y="2904741"/>
            <a:ext cx="3661773" cy="2947677"/>
          </a:xfrm>
          <a:prstGeom prst="rect">
            <a:avLst/>
          </a:prstGeom>
        </p:spPr>
      </p:pic>
    </p:spTree>
    <p:extLst>
      <p:ext uri="{BB962C8B-B14F-4D97-AF65-F5344CB8AC3E}">
        <p14:creationId xmlns:p14="http://schemas.microsoft.com/office/powerpoint/2010/main" xmlns="" val="30827227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inVertical)">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8" grpId="0" animBg="1"/>
      <p:bldP spid="19" grpId="0"/>
      <p:bldP spid="20" grpId="0" animBg="1"/>
      <p:bldP spid="21" grpId="0"/>
      <p:bldP spid="22" grpId="0"/>
      <p:bldP spid="25" grpId="0" animBg="1"/>
      <p:bldP spid="26" grpId="0"/>
      <p:bldP spid="31" grpId="0" animBg="1"/>
      <p:bldP spid="32" grpId="0"/>
      <p:bldP spid="36" grpId="0" animBg="1"/>
      <p:bldP spid="37" grpId="0"/>
      <p:bldP spid="39"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6499" y="1825246"/>
            <a:ext cx="8596668" cy="4717529"/>
          </a:xfrm>
        </p:spPr>
        <p:txBody>
          <a:bodyPr>
            <a:normAutofit/>
          </a:bodyPr>
          <a:lstStyle/>
          <a:p>
            <a:pPr>
              <a:lnSpc>
                <a:spcPct val="150000"/>
              </a:lnSpc>
            </a:pPr>
            <a:r>
              <a:rPr lang="tr-TR" sz="2000" dirty="0"/>
              <a:t>Öğretmen ve öğrencilerin yaptığı birbirinden güzel çalışmaları herkesin duyması, görmesi, örnek alarak daha da iyisini geliştirebilmesi amacıyla tasarlanan bir modüldür. </a:t>
            </a:r>
            <a:endParaRPr lang="tr-TR" sz="2000" dirty="0" smtClean="0"/>
          </a:p>
          <a:p>
            <a:pPr>
              <a:lnSpc>
                <a:spcPct val="150000"/>
              </a:lnSpc>
            </a:pPr>
            <a:r>
              <a:rPr lang="tr-TR" sz="2000" dirty="0" smtClean="0"/>
              <a:t>Yapılan </a:t>
            </a:r>
            <a:r>
              <a:rPr lang="tr-TR" sz="2000" dirty="0"/>
              <a:t>her türlü etkinlik ya da haber değeri taşıyan faaliyet buraya </a:t>
            </a:r>
            <a:r>
              <a:rPr lang="tr-TR" sz="2000" dirty="0" smtClean="0"/>
              <a:t>eklenir.</a:t>
            </a:r>
          </a:p>
          <a:p>
            <a:pPr>
              <a:lnSpc>
                <a:spcPct val="150000"/>
              </a:lnSpc>
            </a:pPr>
            <a:r>
              <a:rPr lang="tr-TR" sz="2000" dirty="0" smtClean="0"/>
              <a:t>Eğitimle </a:t>
            </a:r>
            <a:r>
              <a:rPr lang="tr-TR" sz="2000" dirty="0"/>
              <a:t>ilgili haberleri takip edebileceğiniz, yerel ve ulusal çalışmalarınızı duyurabileceğiniz, haber niteliği taşıyan her türlü bilgiyi öğrenebileceğiniz “haber modülü” ile artık hem siz herkesten haberdarsınız, hem de herkes sizden haberdar</a:t>
            </a:r>
            <a:r>
              <a:rPr lang="tr-TR" sz="2000" dirty="0" smtClean="0"/>
              <a:t>…</a:t>
            </a:r>
            <a:endParaRPr lang="tr-TR" sz="2000" dirty="0"/>
          </a:p>
        </p:txBody>
      </p:sp>
      <p:sp>
        <p:nvSpPr>
          <p:cNvPr id="4" name="Altbilgi Yer Tutucusu 3"/>
          <p:cNvSpPr>
            <a:spLocks noGrp="1"/>
          </p:cNvSpPr>
          <p:nvPr>
            <p:ph type="ftr" sz="quarter" idx="11"/>
          </p:nvPr>
        </p:nvSpPr>
        <p:spPr/>
        <p:txBody>
          <a:bodyPr/>
          <a:lstStyle/>
          <a:p>
            <a:r>
              <a:rPr lang="tr-TR" dirty="0" smtClean="0"/>
              <a:t>www.eba.gov.tr</a:t>
            </a:r>
            <a:endParaRPr lang="tr-TR" dirty="0"/>
          </a:p>
        </p:txBody>
      </p:sp>
      <p:pic>
        <p:nvPicPr>
          <p:cNvPr id="2" name="Resim 1"/>
          <p:cNvPicPr>
            <a:picLocks noChangeAspect="1"/>
          </p:cNvPicPr>
          <p:nvPr/>
        </p:nvPicPr>
        <p:blipFill>
          <a:blip r:embed="rId2"/>
          <a:stretch>
            <a:fillRect/>
          </a:stretch>
        </p:blipFill>
        <p:spPr>
          <a:xfrm>
            <a:off x="370022" y="0"/>
            <a:ext cx="8896808" cy="1924050"/>
          </a:xfrm>
          <a:prstGeom prst="rect">
            <a:avLst/>
          </a:prstGeom>
        </p:spPr>
      </p:pic>
    </p:spTree>
    <p:extLst>
      <p:ext uri="{BB962C8B-B14F-4D97-AF65-F5344CB8AC3E}">
        <p14:creationId xmlns:p14="http://schemas.microsoft.com/office/powerpoint/2010/main" xmlns="" val="37545482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pic>
        <p:nvPicPr>
          <p:cNvPr id="3" name="Resim 2"/>
          <p:cNvPicPr>
            <a:picLocks noChangeAspect="1"/>
          </p:cNvPicPr>
          <p:nvPr/>
        </p:nvPicPr>
        <p:blipFill>
          <a:blip r:embed="rId2"/>
          <a:stretch>
            <a:fillRect/>
          </a:stretch>
        </p:blipFill>
        <p:spPr>
          <a:xfrm>
            <a:off x="0" y="0"/>
            <a:ext cx="9348716" cy="6858000"/>
          </a:xfrm>
          <a:prstGeom prst="rect">
            <a:avLst/>
          </a:prstGeom>
        </p:spPr>
      </p:pic>
    </p:spTree>
    <p:extLst>
      <p:ext uri="{BB962C8B-B14F-4D97-AF65-F5344CB8AC3E}">
        <p14:creationId xmlns:p14="http://schemas.microsoft.com/office/powerpoint/2010/main" xmlns="" val="37256861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www.eba.gov.tr</a:t>
            </a:r>
            <a:endParaRPr lang="tr-TR" dirty="0"/>
          </a:p>
        </p:txBody>
      </p:sp>
      <p:sp>
        <p:nvSpPr>
          <p:cNvPr id="4" name="İçerik Yer Tutucusu 3"/>
          <p:cNvSpPr>
            <a:spLocks noGrp="1"/>
          </p:cNvSpPr>
          <p:nvPr>
            <p:ph idx="1"/>
          </p:nvPr>
        </p:nvSpPr>
        <p:spPr>
          <a:xfrm>
            <a:off x="335664" y="1946654"/>
            <a:ext cx="8596668" cy="4949541"/>
          </a:xfrm>
        </p:spPr>
        <p:txBody>
          <a:bodyPr>
            <a:normAutofit/>
          </a:bodyPr>
          <a:lstStyle/>
          <a:p>
            <a:pPr>
              <a:lnSpc>
                <a:spcPct val="150000"/>
              </a:lnSpc>
            </a:pPr>
            <a:r>
              <a:rPr lang="tr-TR" sz="1900" dirty="0"/>
              <a:t>Eğitim Bilişim </a:t>
            </a:r>
            <a:r>
              <a:rPr lang="tr-TR" sz="1900" dirty="0" err="1"/>
              <a:t>Ağı’nın</a:t>
            </a:r>
            <a:r>
              <a:rPr lang="tr-TR" sz="1900" dirty="0"/>
              <a:t> e-kitap modülü derslerinizde kullandığınız ders kitaplarını e-kitap olarak PDF haliyle tabletinize veya tahtanıza indirebilmeniz ve buralarda kullanabilmeniz için tasarlanan bir modüldür. </a:t>
            </a:r>
            <a:endParaRPr lang="tr-TR" sz="1900" dirty="0" smtClean="0"/>
          </a:p>
          <a:p>
            <a:pPr>
              <a:lnSpc>
                <a:spcPct val="150000"/>
              </a:lnSpc>
            </a:pPr>
            <a:r>
              <a:rPr lang="tr-TR" sz="1900" dirty="0" smtClean="0"/>
              <a:t>Sınıfınızı </a:t>
            </a:r>
            <a:r>
              <a:rPr lang="tr-TR" sz="1900" dirty="0"/>
              <a:t>ve indirmek istediğiniz kitabı seçerek tablet bilgisayarınıza yükleyeceğiniz ders kitabınızı istediğiniz her yerde açıp okuyabilirsiniz. </a:t>
            </a:r>
            <a:endParaRPr lang="tr-TR" sz="1900" dirty="0" smtClean="0"/>
          </a:p>
          <a:p>
            <a:pPr>
              <a:lnSpc>
                <a:spcPct val="150000"/>
              </a:lnSpc>
            </a:pPr>
            <a:r>
              <a:rPr lang="tr-TR" sz="1900" dirty="0"/>
              <a:t>E</a:t>
            </a:r>
            <a:r>
              <a:rPr lang="tr-TR" sz="1900" dirty="0" smtClean="0"/>
              <a:t>-kitap </a:t>
            </a:r>
            <a:r>
              <a:rPr lang="tr-TR" sz="1900" dirty="0"/>
              <a:t>modülüyle artık öğretmen ve öğrenci kitaplarını yanında taşımak zorunda kalmadan istediği her yerde tabletlerinden kitaplarına ulaşabilecekler.</a:t>
            </a:r>
          </a:p>
        </p:txBody>
      </p:sp>
      <p:pic>
        <p:nvPicPr>
          <p:cNvPr id="3" name="Resim 2"/>
          <p:cNvPicPr>
            <a:picLocks noChangeAspect="1"/>
          </p:cNvPicPr>
          <p:nvPr/>
        </p:nvPicPr>
        <p:blipFill>
          <a:blip r:embed="rId2"/>
          <a:stretch>
            <a:fillRect/>
          </a:stretch>
        </p:blipFill>
        <p:spPr>
          <a:xfrm>
            <a:off x="312689" y="0"/>
            <a:ext cx="8995084" cy="1946654"/>
          </a:xfrm>
          <a:prstGeom prst="rect">
            <a:avLst/>
          </a:prstGeom>
        </p:spPr>
      </p:pic>
    </p:spTree>
    <p:extLst>
      <p:ext uri="{BB962C8B-B14F-4D97-AF65-F5344CB8AC3E}">
        <p14:creationId xmlns:p14="http://schemas.microsoft.com/office/powerpoint/2010/main" xmlns="" val="32116734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290</TotalTime>
  <Words>823</Words>
  <Application>Microsoft Office PowerPoint</Application>
  <PresentationFormat>Özel</PresentationFormat>
  <Paragraphs>144</Paragraphs>
  <Slides>39</Slides>
  <Notes>1</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Kristal</vt:lpstr>
      <vt:lpstr>Slayt 1</vt:lpstr>
      <vt:lpstr>ŞAİR ZİHNİ ORTAOKULU EĞİTİM BİLİŞİM AĞI  (EBA) BİLGİLENDİRME TOPLANTISI </vt:lpstr>
      <vt:lpstr>SUNU İÇERİĞİ </vt:lpstr>
      <vt:lpstr>EBA(Eğitim Bilişim Ağı)</vt:lpstr>
      <vt:lpstr>NEDEN EBA </vt:lpstr>
      <vt:lpstr>EBA’DA NELER VAR</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EBA’yı KİMLER KULLANABİLİR</vt:lpstr>
      <vt:lpstr>EBA’YA NASIL GİRİŞ YAPILIR</vt:lpstr>
      <vt:lpstr>EBA GİRİŞ </vt:lpstr>
      <vt:lpstr>EBA GİRİŞ </vt:lpstr>
      <vt:lpstr>EBA GİRİŞ </vt:lpstr>
      <vt:lpstr>EBA GİRİŞ </vt:lpstr>
      <vt:lpstr>EBA GİRİŞ </vt:lpstr>
      <vt:lpstr>EBA’DA ÇEVRİMİÇİ NELER YAPILABİLİR</vt:lpstr>
      <vt:lpstr>Slayt 35</vt:lpstr>
      <vt:lpstr>Slayt 36</vt:lpstr>
      <vt:lpstr>Slayt 37</vt:lpstr>
      <vt:lpstr>ŞAİR ZİHNİ ORTAOKULU EĞİTİM BİLİŞİM AĞI  (EBA) BİLGİLENDİRME TOPLANTISINA  KATILIMINIZ İÇİN TEŞEKKÜR EDERİZ </vt:lpstr>
      <vt:lpstr>Slayt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Manas</dc:creator>
  <cp:lastModifiedBy>user</cp:lastModifiedBy>
  <cp:revision>77</cp:revision>
  <dcterms:created xsi:type="dcterms:W3CDTF">2014-12-04T19:40:32Z</dcterms:created>
  <dcterms:modified xsi:type="dcterms:W3CDTF">2015-12-07T08:04:29Z</dcterms:modified>
</cp:coreProperties>
</file>